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63" r:id="rId3"/>
    <p:sldId id="264" r:id="rId4"/>
    <p:sldId id="265" r:id="rId5"/>
    <p:sldId id="266" r:id="rId6"/>
    <p:sldId id="259" r:id="rId7"/>
    <p:sldId id="258" r:id="rId8"/>
    <p:sldId id="267" r:id="rId9"/>
    <p:sldId id="268" r:id="rId10"/>
    <p:sldId id="270" r:id="rId11"/>
    <p:sldId id="269" r:id="rId12"/>
    <p:sldId id="275" r:id="rId13"/>
    <p:sldId id="276" r:id="rId14"/>
    <p:sldId id="277" r:id="rId15"/>
    <p:sldId id="272" r:id="rId16"/>
    <p:sldId id="274" r:id="rId17"/>
    <p:sldId id="278" r:id="rId18"/>
    <p:sldId id="279" r:id="rId19"/>
    <p:sldId id="280" r:id="rId20"/>
    <p:sldId id="282" r:id="rId21"/>
    <p:sldId id="283" r:id="rId22"/>
    <p:sldId id="286" r:id="rId23"/>
    <p:sldId id="284" r:id="rId24"/>
    <p:sldId id="288" r:id="rId25"/>
    <p:sldId id="287" r:id="rId26"/>
    <p:sldId id="289" r:id="rId27"/>
    <p:sldId id="290" r:id="rId28"/>
    <p:sldId id="291" r:id="rId29"/>
    <p:sldId id="292" r:id="rId30"/>
    <p:sldId id="285" r:id="rId31"/>
    <p:sldId id="293" r:id="rId32"/>
    <p:sldId id="294" r:id="rId33"/>
    <p:sldId id="295" r:id="rId34"/>
    <p:sldId id="29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53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5"/>
    <p:restoredTop sz="94678"/>
  </p:normalViewPr>
  <p:slideViewPr>
    <p:cSldViewPr snapToGrid="0" snapToObjects="1">
      <p:cViewPr varScale="1">
        <p:scale>
          <a:sx n="70" d="100"/>
          <a:sy n="70" d="100"/>
        </p:scale>
        <p:origin x="4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6B4A9-1611-4792-9094-5F34BCA07E0B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Výložk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2588-04B1-427B-82EE-E8DB90309F08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2A54C80-263E-416B-A8E0-580EDEADCBDC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dal\Dropbox\FF kazne\Kázne SK f\Dogmatika FF 2015\Vyučovanie v Seminári FF 2015\Diecézna škola viery\Viera v živote kresťana\id-card-ten-background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73" y="-290733"/>
            <a:ext cx="12360165" cy="722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AC431C-8C0B-644C-B568-ED62F7597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4854" y="952964"/>
            <a:ext cx="6800193" cy="1829761"/>
          </a:xfrm>
        </p:spPr>
        <p:txBody>
          <a:bodyPr/>
          <a:lstStyle/>
          <a:p>
            <a:r>
              <a:rPr lang="sk-SK" b="1" dirty="0"/>
              <a:t>DIECÉZNA ŠKOLA </a:t>
            </a:r>
            <a:r>
              <a:rPr lang="sk-SK" b="1" dirty="0" smtClean="0"/>
              <a:t>VIERY III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3EE5145-27B5-E041-B6AA-EE8077FDA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8384" y="2885755"/>
            <a:ext cx="3132083" cy="1199704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chemeClr val="accent6">
                    <a:lumMod val="75000"/>
                  </a:schemeClr>
                </a:solidFill>
              </a:rPr>
              <a:t>1. TÉMA</a:t>
            </a:r>
          </a:p>
          <a:p>
            <a:endParaRPr lang="sk-SK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CEC4099C-3DF3-E442-BC71-FD012B58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04" y="1431196"/>
            <a:ext cx="1481328" cy="217676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208456" y="6370434"/>
            <a:ext cx="508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Tému spracoval: </a:t>
            </a:r>
            <a:r>
              <a:rPr lang="sk-SK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ThLic</a:t>
            </a:r>
            <a:r>
              <a:rPr lang="sk-SK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František </a:t>
            </a:r>
            <a:r>
              <a:rPr lang="sk-SK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Fudaly</a:t>
            </a:r>
            <a:r>
              <a:rPr lang="sk-SK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sk-SK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PhD.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xmlns="" id="{F3EE5145-27B5-E041-B6AA-EE8077FDA8C3}"/>
              </a:ext>
            </a:extLst>
          </p:cNvPr>
          <p:cNvSpPr txBox="1">
            <a:spLocks/>
          </p:cNvSpPr>
          <p:nvPr/>
        </p:nvSpPr>
        <p:spPr>
          <a:xfrm>
            <a:off x="1720204" y="4288893"/>
            <a:ext cx="9270124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sk-SK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Viera</a:t>
            </a:r>
            <a:r>
              <a:rPr lang="sk-SK" sz="4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ako odpoveď človeka Bohu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9637987" y="97562"/>
            <a:ext cx="23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fudal\Dropbox\FF kazne\Kázne SK f\Dogmatika FF 2015\Vyučovanie v Seminári FF 2015\Diecézna škola viery\Viera v živote kresťana\light-blue-wavy-background_1035-8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" y="-123334"/>
            <a:ext cx="12188789" cy="70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150" y="138074"/>
            <a:ext cx="5181599" cy="3236745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endParaRPr lang="sk-SK" sz="3600" dirty="0"/>
          </a:p>
          <a:p>
            <a:pPr marL="109728" indent="0" algn="ctr">
              <a:buNone/>
            </a:pPr>
            <a:r>
              <a:rPr lang="sk-SK" sz="3600" b="1" dirty="0" smtClean="0">
                <a:solidFill>
                  <a:srgbClr val="C00000"/>
                </a:solidFill>
              </a:rPr>
              <a:t>Nadprirodzenou</a:t>
            </a:r>
            <a:r>
              <a:rPr lang="sk-SK" sz="3600" dirty="0" smtClean="0"/>
              <a:t> </a:t>
            </a:r>
            <a:r>
              <a:rPr lang="sk-SK" sz="3600" dirty="0"/>
              <a:t>alebo náboženskou vierou veríme </a:t>
            </a:r>
            <a:r>
              <a:rPr lang="sk-SK" sz="3600" dirty="0" smtClean="0"/>
              <a:t>v</a:t>
            </a:r>
            <a:r>
              <a:rPr lang="sk-SK" sz="3600" dirty="0"/>
              <a:t> skutočnosti, </a:t>
            </a:r>
            <a:r>
              <a:rPr lang="sk-SK" sz="3600" dirty="0">
                <a:solidFill>
                  <a:schemeClr val="accent6">
                    <a:lumMod val="75000"/>
                  </a:schemeClr>
                </a:solidFill>
              </a:rPr>
              <a:t>ktoré nám </a:t>
            </a:r>
            <a:r>
              <a:rPr lang="sk-SK" sz="3600" dirty="0" smtClean="0">
                <a:solidFill>
                  <a:schemeClr val="accent6">
                    <a:lumMod val="75000"/>
                  </a:schemeClr>
                </a:solidFill>
              </a:rPr>
              <a:t>zjavil </a:t>
            </a:r>
            <a:r>
              <a:rPr lang="sk-SK" sz="3600" dirty="0">
                <a:solidFill>
                  <a:schemeClr val="accent6">
                    <a:lumMod val="75000"/>
                  </a:schemeClr>
                </a:solidFill>
              </a:rPr>
              <a:t>Boh a ktoré si budeme môcť celkom overiť až po smrti.</a:t>
            </a:r>
            <a:endParaRPr lang="sk-SK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75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75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75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13314" name="Picture 2" descr="obráz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57" y="3276272"/>
            <a:ext cx="4824247" cy="3205445"/>
          </a:xfrm>
          <a:prstGeom prst="rect">
            <a:avLst/>
          </a:prstGeom>
          <a:noFill/>
          <a:effectLst>
            <a:softEdge rad="317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271168" y="3835047"/>
            <a:ext cx="4571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</a:rPr>
              <a:t>Prirodzenou vierou</a:t>
            </a:r>
            <a:r>
              <a:rPr lang="sk-SK" sz="3200" dirty="0"/>
              <a:t> teda veríme v skutočnosti, </a:t>
            </a:r>
            <a:r>
              <a:rPr lang="sk-SK" sz="3200" dirty="0">
                <a:solidFill>
                  <a:schemeClr val="accent2">
                    <a:lumMod val="50000"/>
                  </a:schemeClr>
                </a:solidFill>
              </a:rPr>
              <a:t>ktoré sa dajú overiť </a:t>
            </a:r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</a:rPr>
              <a:t>počas života tu </a:t>
            </a:r>
            <a:r>
              <a:rPr lang="sk-SK" sz="3200" dirty="0">
                <a:solidFill>
                  <a:schemeClr val="accent2">
                    <a:lumMod val="50000"/>
                  </a:schemeClr>
                </a:solidFill>
              </a:rPr>
              <a:t>na zemi</a:t>
            </a:r>
          </a:p>
        </p:txBody>
      </p:sp>
      <p:pic>
        <p:nvPicPr>
          <p:cNvPr id="13316" name="Picture 4" descr="Mikroskopy B-290 séria | E-shop | Laboratornatechnika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175" y="243112"/>
            <a:ext cx="2765189" cy="3502572"/>
          </a:xfrm>
          <a:prstGeom prst="rect">
            <a:avLst/>
          </a:prstGeom>
          <a:noFill/>
          <a:effectLst>
            <a:softEdge rad="63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VESMÍR – Drobčekovia | Materská škola Guli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23" y="57949"/>
            <a:ext cx="2904673" cy="3872898"/>
          </a:xfrm>
          <a:prstGeom prst="rect">
            <a:avLst/>
          </a:prstGeom>
          <a:noFill/>
          <a:effectLst>
            <a:softEdge rad="317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75267"/>
            <a:ext cx="11094253" cy="174150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3200" dirty="0"/>
              <a:t>Vynikajúcou knihou, ktorá sa do hĺbky zaoberá tým, čo nám Boh zjavil vo Svätom písme je </a:t>
            </a:r>
            <a:r>
              <a:rPr lang="sk-SK" sz="3200" i="1" dirty="0"/>
              <a:t>Katechizmus katolíckej cirkvi </a:t>
            </a:r>
            <a:endParaRPr lang="sk-SK" sz="3200" i="1" dirty="0" smtClean="0"/>
          </a:p>
          <a:p>
            <a:pPr marL="109728" indent="0">
              <a:buNone/>
            </a:pPr>
            <a:r>
              <a:rPr lang="sk-SK" sz="3200" dirty="0" smtClean="0"/>
              <a:t>(</a:t>
            </a:r>
            <a:r>
              <a:rPr lang="sk-SK" sz="3200" dirty="0"/>
              <a:t>z roku 1998).</a:t>
            </a:r>
            <a:endParaRPr lang="sk-SK" sz="3200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3. Nadprirodzený svet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303284" y="2626040"/>
            <a:ext cx="65059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/>
              <a:t>J</a:t>
            </a:r>
            <a:r>
              <a:rPr lang="sk-SK" sz="2800" dirty="0" smtClean="0"/>
              <a:t>e v ňom zhrnutá </a:t>
            </a:r>
            <a:r>
              <a:rPr lang="sk-SK" sz="2800" dirty="0"/>
              <a:t>a zrozumiteľným spôsobom vyjadrená viera Katolíckej Cirkvi v pravdy zjavené vo Svätom písme tak, ako v ne verili Ježišovi apoštoli a ako nám ich oni odovzdali prostredníctvom svojich nástupcov: </a:t>
            </a:r>
            <a:endParaRPr lang="sk-SK" sz="2800" dirty="0" smtClean="0"/>
          </a:p>
          <a:p>
            <a:r>
              <a:rPr lang="sk-SK" sz="2800" dirty="0" smtClean="0"/>
              <a:t>apoštolských </a:t>
            </a:r>
            <a:r>
              <a:rPr lang="sk-SK" sz="2800" dirty="0"/>
              <a:t>otcov, cirkevných otcov a učiteľov Cirkvi, ako aj koncilových </a:t>
            </a:r>
            <a:r>
              <a:rPr lang="sk-SK" sz="2800" dirty="0" smtClean="0"/>
              <a:t>otcov...</a:t>
            </a:r>
            <a:endParaRPr lang="sk-SK" sz="2800" dirty="0"/>
          </a:p>
        </p:txBody>
      </p:sp>
      <p:pic>
        <p:nvPicPr>
          <p:cNvPr id="10242" name="Picture 2" descr="Náboženstvo | Katechizmus Katolíckej cirkvi | Antikvariát Stepný vlk –  Bratisl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8" y="2020415"/>
            <a:ext cx="3552825" cy="48768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50" y="2385017"/>
            <a:ext cx="11094253" cy="368187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3200" dirty="0"/>
              <a:t>V </a:t>
            </a:r>
            <a:r>
              <a:rPr lang="sk-SK" sz="3200" i="1" dirty="0" smtClean="0"/>
              <a:t>Katechizme katolíckej cirkvi </a:t>
            </a:r>
            <a:r>
              <a:rPr lang="sk-SK" sz="3200" dirty="0" smtClean="0"/>
              <a:t>je </a:t>
            </a:r>
            <a:r>
              <a:rPr lang="sk-SK" sz="3200" dirty="0"/>
              <a:t>nadprirodzená viera definovaná </a:t>
            </a:r>
            <a:r>
              <a:rPr lang="sk-SK" sz="3200" dirty="0" smtClean="0"/>
              <a:t>ako: </a:t>
            </a:r>
          </a:p>
          <a:p>
            <a:pPr marL="109728" indent="0">
              <a:buNone/>
            </a:pPr>
            <a:endParaRPr lang="sk-SK" sz="3200" dirty="0" smtClean="0"/>
          </a:p>
          <a:p>
            <a:pPr marL="1371600" lvl="5" indent="0">
              <a:buNone/>
            </a:pPr>
            <a:r>
              <a:rPr lang="sk-SK" sz="3200" b="1" dirty="0" smtClean="0"/>
              <a:t>„</a:t>
            </a:r>
            <a:r>
              <a:rPr lang="sk-SK" sz="3200" b="1" dirty="0"/>
              <a:t>odpoveď človeka Bohu, ktorý sa mu zjavuje a dáva a súčasne mu prináša prehojné svetlo pri hľadaní posledného zmyslu jeho života.“</a:t>
            </a:r>
            <a:r>
              <a:rPr lang="sk-SK" sz="3200" dirty="0"/>
              <a:t> (</a:t>
            </a:r>
            <a:r>
              <a:rPr lang="sk-SK" sz="3200" i="1" dirty="0"/>
              <a:t>KKC </a:t>
            </a:r>
            <a:r>
              <a:rPr lang="sk-SK" sz="3200" dirty="0"/>
              <a:t>26</a:t>
            </a:r>
            <a:r>
              <a:rPr lang="sk-SK" sz="3200" dirty="0" smtClean="0"/>
              <a:t>)</a:t>
            </a:r>
            <a:endParaRPr lang="sk-SK" sz="3200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3. Nadprirodzený svet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10242" name="Picture 2" descr="Náboženstvo | Katechizmus Katolíckej cirkvi | Antikvariát Stepný vlk –  Bratisl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31" y="217460"/>
            <a:ext cx="1494875" cy="20519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0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50" y="2553182"/>
            <a:ext cx="11094253" cy="260739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sk-SK" sz="3600" dirty="0"/>
              <a:t>Táto nadprirodzená viera sa v človeku nerodí sama od seba, ani v ňom nevzniká prirodzenou cestou. </a:t>
            </a:r>
            <a:endParaRPr lang="sk-SK" sz="3600" dirty="0" smtClean="0"/>
          </a:p>
          <a:p>
            <a:pPr marL="109728" indent="0" algn="ctr">
              <a:buNone/>
            </a:pPr>
            <a:r>
              <a:rPr lang="sk-SK" sz="3600" b="1" dirty="0" smtClean="0"/>
              <a:t>Je </a:t>
            </a:r>
            <a:r>
              <a:rPr lang="sk-SK" sz="3600" b="1" dirty="0"/>
              <a:t>to veľký Boží dar</a:t>
            </a:r>
            <a:r>
              <a:rPr lang="sk-SK" sz="3600" dirty="0"/>
              <a:t>, </a:t>
            </a:r>
            <a:endParaRPr lang="sk-SK" sz="3600" dirty="0" smtClean="0"/>
          </a:p>
          <a:p>
            <a:pPr marL="109728" indent="0" algn="ctr">
              <a:buNone/>
            </a:pPr>
            <a:r>
              <a:rPr lang="sk-SK" sz="3600" dirty="0" smtClean="0"/>
              <a:t>ktorý </a:t>
            </a:r>
            <a:r>
              <a:rPr lang="sk-SK" sz="3600" dirty="0"/>
              <a:t>do duše človeka vlieva sám Boh.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3. </a:t>
            </a:r>
            <a:r>
              <a:rPr lang="sk-SK" dirty="0" smtClean="0">
                <a:effectLst/>
              </a:rPr>
              <a:t>Pôvod nadprirodzenej viery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10242" name="Picture 2" descr="Náboženstvo | Katechizmus Katolíckej cirkvi | Antikvariát Stepný vlk –  Bratisl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51" y="347134"/>
            <a:ext cx="1494875" cy="20519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803228" y="5160579"/>
            <a:ext cx="6989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chemeClr val="accent6">
                    <a:lumMod val="75000"/>
                  </a:schemeClr>
                </a:solidFill>
              </a:rPr>
              <a:t>„</a:t>
            </a:r>
            <a:r>
              <a:rPr lang="sk-SK" sz="2800" i="1" dirty="0">
                <a:solidFill>
                  <a:schemeClr val="accent6">
                    <a:lumMod val="75000"/>
                  </a:schemeClr>
                </a:solidFill>
              </a:rPr>
              <a:t>Veď to Boh pôsobí vo vás, že aj chcete, aj konáte, čo sa jemu páči</a:t>
            </a:r>
            <a:r>
              <a:rPr lang="sk-SK" sz="2800" dirty="0">
                <a:solidFill>
                  <a:schemeClr val="accent6">
                    <a:lumMod val="75000"/>
                  </a:schemeClr>
                </a:solidFill>
              </a:rPr>
              <a:t>.“ </a:t>
            </a:r>
            <a:r>
              <a:rPr lang="sk-SK" dirty="0"/>
              <a:t>(</a:t>
            </a:r>
            <a:r>
              <a:rPr lang="sk-SK" i="1" dirty="0" err="1"/>
              <a:t>Flp</a:t>
            </a:r>
            <a:r>
              <a:rPr lang="sk-SK" dirty="0"/>
              <a:t> </a:t>
            </a:r>
            <a:r>
              <a:rPr lang="sk-SK" i="1" dirty="0"/>
              <a:t> </a:t>
            </a:r>
            <a:r>
              <a:rPr lang="sk-SK" dirty="0"/>
              <a:t>2, 13;</a:t>
            </a:r>
            <a:r>
              <a:rPr lang="sk-SK" i="1" dirty="0"/>
              <a:t> </a:t>
            </a:r>
            <a:r>
              <a:rPr lang="sk-SK" dirty="0" err="1"/>
              <a:t>Porov</a:t>
            </a:r>
            <a:r>
              <a:rPr lang="sk-SK" dirty="0"/>
              <a:t>. </a:t>
            </a:r>
            <a:r>
              <a:rPr lang="sk-SK" i="1" dirty="0"/>
              <a:t>KKC </a:t>
            </a:r>
            <a:r>
              <a:rPr lang="sk-SK" dirty="0"/>
              <a:t>153)</a:t>
            </a:r>
          </a:p>
        </p:txBody>
      </p:sp>
    </p:spTree>
    <p:extLst>
      <p:ext uri="{BB962C8B-B14F-4D97-AF65-F5344CB8AC3E}">
        <p14:creationId xmlns:p14="http://schemas.microsoft.com/office/powerpoint/2010/main" val="8807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99" y="1701845"/>
            <a:ext cx="11094253" cy="195575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3600" b="1" dirty="0" smtClean="0"/>
              <a:t>Nadprirodzená viera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/>
              <a:t> Nerodí sa v človeku prirodzeným spôsobom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600" dirty="0" smtClean="0"/>
              <a:t> Nie je automatickou odpoveďou na Božie oslovenie</a:t>
            </a:r>
            <a:endParaRPr lang="sk-SK" sz="36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3. </a:t>
            </a:r>
            <a:r>
              <a:rPr lang="sk-SK" dirty="0" smtClean="0">
                <a:effectLst/>
              </a:rPr>
              <a:t>Pôvod nadprirodzenej viery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10242" name="Picture 2" descr="Náboženstvo | Katechizmus Katolíckej cirkvi | Antikvariát Stepný vlk –  Bratisl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51" y="347134"/>
            <a:ext cx="1494875" cy="20519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354611" y="3573517"/>
            <a:ext cx="9248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sk-SK" sz="2800" dirty="0">
                <a:solidFill>
                  <a:srgbClr val="C00000"/>
                </a:solidFill>
              </a:rPr>
              <a:t>Živá, nadprirodzená viera sa v človeku zrodí len vtedy, ak sa v ňom Božie zjavenie stretne so slobodným súhlasom a s ochotou prijať všetko, čo Boh o sebe zjavuje.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k-SK" sz="2800" dirty="0"/>
              <a:t>	</a:t>
            </a:r>
            <a:r>
              <a:rPr lang="sk-SK" sz="2800" dirty="0" smtClean="0">
                <a:solidFill>
                  <a:schemeClr val="accent3">
                    <a:lumMod val="75000"/>
                  </a:schemeClr>
                </a:solidFill>
              </a:rPr>
              <a:t>Je dobré </a:t>
            </a:r>
            <a:r>
              <a:rPr lang="sk-SK" sz="2800" dirty="0">
                <a:solidFill>
                  <a:schemeClr val="accent3">
                    <a:lumMod val="75000"/>
                  </a:schemeClr>
                </a:solidFill>
              </a:rPr>
              <a:t>a správne, bezvýhradne veriť </a:t>
            </a:r>
            <a:r>
              <a:rPr lang="sk-SK" sz="2800" dirty="0" smtClean="0">
                <a:solidFill>
                  <a:schemeClr val="accent3">
                    <a:lumMod val="75000"/>
                  </a:schemeClr>
                </a:solidFill>
              </a:rPr>
              <a:t>tomu</a:t>
            </a:r>
            <a:r>
              <a:rPr lang="sk-SK" sz="2800" dirty="0">
                <a:solidFill>
                  <a:schemeClr val="accent3">
                    <a:lumMod val="75000"/>
                  </a:schemeClr>
                </a:solidFill>
              </a:rPr>
              <a:t>, ktorý </a:t>
            </a:r>
            <a:r>
              <a:rPr lang="sk-SK" sz="2800" dirty="0" smtClean="0">
                <a:solidFill>
                  <a:schemeClr val="accent3">
                    <a:lumMod val="75000"/>
                  </a:schemeClr>
                </a:solidFill>
              </a:rPr>
              <a:t>	nás </a:t>
            </a:r>
            <a:r>
              <a:rPr lang="sk-SK" sz="2800" dirty="0">
                <a:solidFill>
                  <a:schemeClr val="accent3">
                    <a:lumMod val="75000"/>
                  </a:schemeClr>
                </a:solidFill>
              </a:rPr>
              <a:t>stvoril a ktorý všetkému </a:t>
            </a:r>
            <a:r>
              <a:rPr lang="sk-SK" sz="2800" dirty="0" smtClean="0">
                <a:solidFill>
                  <a:schemeClr val="accent3">
                    <a:lumMod val="75000"/>
                  </a:schemeClr>
                </a:solidFill>
              </a:rPr>
              <a:t>stvoreniu </a:t>
            </a:r>
            <a:r>
              <a:rPr lang="sk-SK" sz="2800" dirty="0">
                <a:solidFill>
                  <a:schemeClr val="accent3">
                    <a:lumMod val="75000"/>
                  </a:schemeClr>
                </a:solidFill>
              </a:rPr>
              <a:t>dáva zmysel </a:t>
            </a:r>
            <a:r>
              <a:rPr lang="sk-SK" sz="2800" dirty="0" smtClean="0">
                <a:solidFill>
                  <a:schemeClr val="accent3">
                    <a:lumMod val="75000"/>
                  </a:schemeClr>
                </a:solidFill>
              </a:rPr>
              <a:t>	i</a:t>
            </a:r>
            <a:r>
              <a:rPr lang="sk-SK" sz="2800" dirty="0">
                <a:solidFill>
                  <a:schemeClr val="accent3">
                    <a:lumMod val="75000"/>
                  </a:schemeClr>
                </a:solidFill>
              </a:rPr>
              <a:t> posledný cieľ</a:t>
            </a:r>
            <a:r>
              <a:rPr lang="sk-SK" sz="2800" dirty="0" smtClean="0">
                <a:solidFill>
                  <a:schemeClr val="accent3">
                    <a:lumMod val="75000"/>
                  </a:schemeClr>
                </a:solidFill>
              </a:rPr>
              <a:t>.									</a:t>
            </a:r>
            <a:r>
              <a:rPr lang="sk-SK" dirty="0" smtClean="0"/>
              <a:t>(</a:t>
            </a:r>
            <a:r>
              <a:rPr lang="sk-SK" dirty="0" err="1"/>
              <a:t>Porov</a:t>
            </a:r>
            <a:r>
              <a:rPr lang="sk-SK" dirty="0"/>
              <a:t>. </a:t>
            </a:r>
            <a:r>
              <a:rPr lang="sk-SK" i="1" dirty="0" smtClean="0"/>
              <a:t>KKC </a:t>
            </a:r>
            <a:r>
              <a:rPr lang="sk-SK" dirty="0"/>
              <a:t>150)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fudal\Dropbox\FF kazne\Kázne SK f\Dogmatika FF 2015\Vyučovanie v Seminári FF 2015\Diecézna škola viery\Viera v živote kresťana\light-blue-wavy-background_1035-8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" y="-123334"/>
            <a:ext cx="12188789" cy="70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671" y="3753029"/>
            <a:ext cx="2638094" cy="1852174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endParaRPr lang="sk-SK" sz="3600" dirty="0"/>
          </a:p>
          <a:p>
            <a:pPr marL="109728" indent="0" algn="ctr">
              <a:buNone/>
            </a:pPr>
            <a:r>
              <a:rPr lang="sk-SK" sz="3200" i="1" dirty="0"/>
              <a:t>,,Neviem</a:t>
            </a:r>
            <a:r>
              <a:rPr lang="sk-SK" sz="3200" i="1" dirty="0" smtClean="0"/>
              <a:t>... </a:t>
            </a:r>
            <a:r>
              <a:rPr lang="sk-SK" sz="3200" i="1" dirty="0"/>
              <a:t>Či som ja strážca svojho brata?“</a:t>
            </a:r>
            <a:r>
              <a:rPr lang="sk-SK" sz="2800" i="1" dirty="0"/>
              <a:t> </a:t>
            </a:r>
            <a:r>
              <a:rPr lang="sk-SK" sz="2400" dirty="0"/>
              <a:t>(</a:t>
            </a:r>
            <a:r>
              <a:rPr lang="sk-SK" sz="2400" i="1" dirty="0" err="1"/>
              <a:t>Gn</a:t>
            </a:r>
            <a:r>
              <a:rPr lang="sk-SK" sz="2400" dirty="0"/>
              <a:t> 4, 9)</a:t>
            </a:r>
            <a:endParaRPr lang="sk-SK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458" name="Picture 2" descr="Za Ohradou - Adam Kováč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68092" y="3580633"/>
            <a:ext cx="2417380" cy="2862530"/>
          </a:xfrm>
          <a:prstGeom prst="rect">
            <a:avLst/>
          </a:prstGeom>
          <a:noFill/>
          <a:effectLst>
            <a:softEdge rad="63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:\Users\fudal\OneDrive\Pictures\Obrázo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6" y="2695575"/>
            <a:ext cx="3305176" cy="41624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We can't pin God down as man or woman, says Archbishop of Canterbury | News  | The Tim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17" y="-123334"/>
            <a:ext cx="7340975" cy="4124633"/>
          </a:xfrm>
          <a:prstGeom prst="rect">
            <a:avLst/>
          </a:prstGeom>
          <a:noFill/>
          <a:effectLst>
            <a:softEdge rad="317500"/>
          </a:effectLst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92786" y="497435"/>
            <a:ext cx="26609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i="1" dirty="0">
                <a:solidFill>
                  <a:schemeClr val="accent2">
                    <a:lumMod val="50000"/>
                  </a:schemeClr>
                </a:solidFill>
              </a:rPr>
              <a:t>,,Ja nič, - to ona, žena, ktorú si mi dal..., ona ma naviedla</a:t>
            </a:r>
            <a:r>
              <a:rPr lang="pl-PL" sz="2800" i="1" dirty="0" smtClean="0">
                <a:solidFill>
                  <a:schemeClr val="accent2">
                    <a:lumMod val="50000"/>
                  </a:schemeClr>
                </a:solidFill>
              </a:rPr>
              <a:t>...“</a:t>
            </a:r>
          </a:p>
          <a:p>
            <a:r>
              <a:rPr lang="sk-SK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</a:rPr>
              <a:t>Porov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sk-SK" sz="2000" dirty="0" err="1">
                <a:solidFill>
                  <a:schemeClr val="accent2">
                    <a:lumMod val="50000"/>
                  </a:schemeClr>
                </a:solidFill>
              </a:rPr>
              <a:t>Gn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</a:rPr>
              <a:t> 3, 12)</a:t>
            </a:r>
          </a:p>
        </p:txBody>
      </p:sp>
      <p:pic>
        <p:nvPicPr>
          <p:cNvPr id="19471" name="Picture 15" descr="Angeli custodi: sono davvero sempre con noi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18" y="2411800"/>
            <a:ext cx="2821953" cy="4031363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 descr="Náš Pán Ježiš ! - Matrix Drops Fan Clu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152" y="171625"/>
            <a:ext cx="1612484" cy="22401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563288" y="6334780"/>
            <a:ext cx="3147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,,Nech sa mi </a:t>
            </a:r>
            <a:r>
              <a:rPr lang="sk-SK" sz="2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stane...“</a:t>
            </a:r>
            <a:endParaRPr lang="sk-SK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5" name="Picture 19" descr="UPHKC / Čeština / Církev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6000"/>
                    </a14:imgEffect>
                    <a14:imgEffect>
                      <a14:colorTemperature colorTemp="6375"/>
                    </a14:imgEffect>
                    <a14:imgEffect>
                      <a14:brightnessContrast bright="38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66" y="1198048"/>
            <a:ext cx="1692165" cy="1420234"/>
          </a:xfrm>
          <a:prstGeom prst="rect">
            <a:avLst/>
          </a:prstGeom>
          <a:noFill/>
          <a:effectLst>
            <a:glow>
              <a:schemeClr val="accent1"/>
            </a:glow>
            <a:softEdge rad="228600"/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 txBox="1">
            <a:spLocks/>
          </p:cNvSpPr>
          <p:nvPr/>
        </p:nvSpPr>
        <p:spPr>
          <a:xfrm>
            <a:off x="9786406" y="1991989"/>
            <a:ext cx="2279470" cy="149186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 defTabSz="914400">
              <a:buFont typeface="Wingdings 3"/>
              <a:buNone/>
            </a:pPr>
            <a:endParaRPr lang="sk-SK" sz="3600" dirty="0" smtClean="0"/>
          </a:p>
          <a:p>
            <a:pPr marL="109728" indent="0" algn="ctr" defTabSz="914400">
              <a:buNone/>
            </a:pPr>
            <a:r>
              <a:rPr lang="pl-PL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„... nie </a:t>
            </a:r>
            <a:r>
              <a:rPr lang="pl-PL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moja, ale tvoja vôľa nech sa stane!“</a:t>
            </a:r>
            <a:endParaRPr lang="sk-SK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4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906" y="1149661"/>
            <a:ext cx="11094253" cy="2791717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sk-SK" sz="3200" dirty="0">
                <a:solidFill>
                  <a:schemeClr val="accent6">
                    <a:lumMod val="75000"/>
                  </a:schemeClr>
                </a:solidFill>
              </a:rPr>
              <a:t>Podstatou </a:t>
            </a:r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</a:rPr>
              <a:t>nadprirodzenej viery je: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/>
              <a:t>Vnútorné presvedčenie, </a:t>
            </a:r>
            <a:r>
              <a:rPr lang="sk-SK" sz="3200" b="1" dirty="0"/>
              <a:t>že Boh je dobrý </a:t>
            </a:r>
            <a:r>
              <a:rPr lang="sk-SK" sz="3200" dirty="0"/>
              <a:t>a že nám chce dobre.</a:t>
            </a:r>
            <a:r>
              <a:rPr lang="sk-SK" sz="3200" b="1" i="1" dirty="0"/>
              <a:t> </a:t>
            </a:r>
            <a:endParaRPr lang="sk-SK" sz="3200" b="1" i="1" dirty="0" smtClean="0"/>
          </a:p>
          <a:p>
            <a:pPr marL="109728" indent="0">
              <a:buNone/>
            </a:pPr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</a:rPr>
              <a:t>Zmyslom </a:t>
            </a:r>
            <a:r>
              <a:rPr lang="sk-SK" sz="3200" dirty="0">
                <a:solidFill>
                  <a:schemeClr val="accent6">
                    <a:lumMod val="75000"/>
                  </a:schemeClr>
                </a:solidFill>
              </a:rPr>
              <a:t>viery </a:t>
            </a:r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</a:rPr>
              <a:t>je: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b="1" dirty="0" smtClean="0"/>
              <a:t>dosiahnutie </a:t>
            </a:r>
            <a:r>
              <a:rPr lang="sk-SK" sz="3200" b="1" dirty="0"/>
              <a:t>života</a:t>
            </a:r>
            <a:r>
              <a:rPr lang="sk-SK" sz="3200" dirty="0"/>
              <a:t> v Božom Kráľovstve, </a:t>
            </a:r>
            <a:endParaRPr lang="sk-SK" sz="3200" dirty="0" smtClean="0"/>
          </a:p>
          <a:p>
            <a:pPr marL="109728" indent="0">
              <a:buNone/>
            </a:pPr>
            <a:r>
              <a:rPr lang="sk-SK" sz="3200" dirty="0" smtClean="0"/>
              <a:t>   pre </a:t>
            </a:r>
            <a:r>
              <a:rPr lang="sk-SK" sz="3200" dirty="0"/>
              <a:t>ktorý nás Boh od počiatku stvoril.</a:t>
            </a:r>
            <a:endParaRPr lang="sk-SK" sz="3200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 fontScale="90000"/>
          </a:bodyPr>
          <a:lstStyle/>
          <a:p>
            <a:r>
              <a:rPr lang="sk-SK" dirty="0">
                <a:effectLst/>
              </a:rPr>
              <a:t>4. Podstata a zmysel nadprirodzenej viery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911837" y="4455634"/>
            <a:ext cx="68317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Neistota a </a:t>
            </a:r>
            <a:r>
              <a:rPr lang="sk-SK" sz="2800" dirty="0" smtClean="0"/>
              <a:t>strach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 smtClean="0"/>
              <a:t>Hriech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 smtClean="0"/>
              <a:t>Ľahostajnosť </a:t>
            </a:r>
            <a:r>
              <a:rPr lang="sk-SK" sz="2800" dirty="0"/>
              <a:t>voči Bohu i voči </a:t>
            </a:r>
            <a:r>
              <a:rPr lang="sk-SK" sz="2800" dirty="0" smtClean="0"/>
              <a:t>ľuďom,  ktorá môže človeka priviesť až k strate </a:t>
            </a:r>
            <a:r>
              <a:rPr lang="sk-SK" sz="2800" dirty="0"/>
              <a:t>večného života...</a:t>
            </a:r>
          </a:p>
        </p:txBody>
      </p:sp>
      <p:sp>
        <p:nvSpPr>
          <p:cNvPr id="5" name="Obdĺžnik 4"/>
          <p:cNvSpPr/>
          <p:nvPr/>
        </p:nvSpPr>
        <p:spPr>
          <a:xfrm>
            <a:off x="935421" y="3967682"/>
            <a:ext cx="10233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C00000"/>
                </a:solidFill>
              </a:rPr>
              <a:t>Ako náhle prestaneme veriť že Boh </a:t>
            </a:r>
            <a:r>
              <a:rPr lang="sk-SK" sz="2800" dirty="0" smtClean="0">
                <a:solidFill>
                  <a:srgbClr val="C00000"/>
                </a:solidFill>
              </a:rPr>
              <a:t>je dobrý a že nám </a:t>
            </a:r>
            <a:r>
              <a:rPr lang="sk-SK" sz="2800" dirty="0">
                <a:solidFill>
                  <a:srgbClr val="C00000"/>
                </a:solidFill>
              </a:rPr>
              <a:t>chce dobre, vstúpi do nášho </a:t>
            </a:r>
            <a:r>
              <a:rPr lang="sk-SK" sz="2800" dirty="0" smtClean="0">
                <a:solidFill>
                  <a:srgbClr val="C00000"/>
                </a:solidFill>
              </a:rPr>
              <a:t>života: </a:t>
            </a:r>
            <a:endParaRPr lang="sk-SK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661" y="2553182"/>
            <a:ext cx="9490841" cy="3658432"/>
          </a:xfrm>
        </p:spPr>
        <p:txBody>
          <a:bodyPr>
            <a:normAutofit fontScale="775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sk-SK" sz="3600" dirty="0"/>
              <a:t>Túto úlohu, ohlasovať </a:t>
            </a:r>
            <a:r>
              <a:rPr lang="sk-SK" sz="3600" dirty="0" smtClean="0"/>
              <a:t>Kristovo </a:t>
            </a:r>
            <a:r>
              <a:rPr lang="sk-SK" sz="3600" dirty="0"/>
              <a:t>evanjelium si </a:t>
            </a:r>
            <a:r>
              <a:rPr lang="sk-SK" sz="3600" dirty="0" smtClean="0"/>
              <a:t>Sv</a:t>
            </a:r>
            <a:r>
              <a:rPr lang="sk-SK" sz="3600" dirty="0"/>
              <a:t>. Pavol nestanovil </a:t>
            </a:r>
            <a:r>
              <a:rPr lang="sk-SK" sz="3600" dirty="0" smtClean="0"/>
              <a:t>sám, </a:t>
            </a:r>
            <a:r>
              <a:rPr lang="sk-SK" sz="3600" dirty="0"/>
              <a:t>ani ostatní apoštoli. Ich nadšenie </a:t>
            </a:r>
            <a:r>
              <a:rPr lang="sk-SK" sz="3600" dirty="0" smtClean="0"/>
              <a:t>a</a:t>
            </a:r>
            <a:r>
              <a:rPr lang="sk-SK" sz="3600" dirty="0"/>
              <a:t> </a:t>
            </a:r>
            <a:r>
              <a:rPr lang="sk-SK" sz="3600" dirty="0" smtClean="0"/>
              <a:t>služba </a:t>
            </a:r>
            <a:r>
              <a:rPr lang="sk-SK" sz="3600" dirty="0"/>
              <a:t>ohlasovania sa zakladá priamo na Ježišovom príkaze, ktorý </a:t>
            </a:r>
            <a:r>
              <a:rPr lang="sk-SK" sz="3600" dirty="0" smtClean="0"/>
              <a:t>im dal tesne </a:t>
            </a:r>
            <a:r>
              <a:rPr lang="sk-SK" sz="3600" dirty="0"/>
              <a:t>pred svojím nanebovstúpením: </a:t>
            </a:r>
            <a:endParaRPr lang="sk-SK" sz="3600" dirty="0" smtClean="0"/>
          </a:p>
          <a:p>
            <a:pPr marL="109728" indent="0">
              <a:buNone/>
            </a:pPr>
            <a:endParaRPr lang="sk-SK" sz="36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k-SK" sz="3600" dirty="0" smtClean="0">
                <a:solidFill>
                  <a:schemeClr val="accent2">
                    <a:lumMod val="75000"/>
                  </a:schemeClr>
                </a:solidFill>
              </a:rPr>
              <a:t>„</a:t>
            </a:r>
            <a:r>
              <a:rPr lang="sk-SK" sz="3600" i="1" dirty="0">
                <a:solidFill>
                  <a:schemeClr val="accent2">
                    <a:lumMod val="75000"/>
                  </a:schemeClr>
                </a:solidFill>
              </a:rPr>
              <a:t>Choďte teda, učte všetky národy a krstite ich v mene Otca i Syna i Ducha Svätého a naučte ich zachovávať všetko, čo som vám prikázal.</a:t>
            </a:r>
            <a:r>
              <a:rPr lang="sk-SK" sz="3600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sk-SK" sz="3600" dirty="0"/>
              <a:t> </a:t>
            </a:r>
            <a:r>
              <a:rPr lang="sk-SK" sz="3600" dirty="0" smtClean="0"/>
              <a:t>		</a:t>
            </a:r>
            <a:r>
              <a:rPr lang="sk-SK" sz="2600" dirty="0" smtClean="0"/>
              <a:t>(</a:t>
            </a:r>
            <a:r>
              <a:rPr lang="cs-CZ" sz="2600" i="1" dirty="0" err="1"/>
              <a:t>Mt</a:t>
            </a:r>
            <a:r>
              <a:rPr lang="cs-CZ" sz="2600" dirty="0"/>
              <a:t> 28, 19-20; </a:t>
            </a:r>
            <a:r>
              <a:rPr lang="cs-CZ" sz="2600" dirty="0" err="1"/>
              <a:t>porov</a:t>
            </a:r>
            <a:r>
              <a:rPr lang="cs-CZ" sz="2600" dirty="0"/>
              <a:t>. </a:t>
            </a:r>
            <a:r>
              <a:rPr lang="cs-CZ" sz="2600" i="1" dirty="0" err="1"/>
              <a:t>Mk</a:t>
            </a:r>
            <a:r>
              <a:rPr lang="cs-CZ" sz="2600" dirty="0"/>
              <a:t> 16, 15</a:t>
            </a:r>
            <a:r>
              <a:rPr lang="sk-SK" sz="2600" dirty="0"/>
              <a:t>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 fontScale="90000"/>
          </a:bodyPr>
          <a:lstStyle/>
          <a:p>
            <a:r>
              <a:rPr lang="sk-SK" dirty="0">
                <a:effectLst/>
              </a:rPr>
              <a:t>5. Nadprirodzená viera zaväzuje k službe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158103" y="1338232"/>
            <a:ext cx="10223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„Bratia, ak hlásam evanjelium, nemám sa čím chváliť; to je moja povinnosť a beda mi, keby som evanjelium nehlásal.“</a:t>
            </a:r>
            <a:r>
              <a:rPr lang="sk-SK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sz="28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1Kor</a:t>
            </a:r>
            <a:r>
              <a:rPr lang="sk-SK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9, 16)</a:t>
            </a:r>
          </a:p>
        </p:txBody>
      </p:sp>
      <p:pic>
        <p:nvPicPr>
          <p:cNvPr id="21506" name="Picture 2" descr="The Historic Importance of Saint P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299" y="1112446"/>
            <a:ext cx="2193450" cy="456490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4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Kovová strieborná reťaz, lacné | TOTOchcem.s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3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20" y="2017986"/>
            <a:ext cx="8724188" cy="517109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877" y="1807779"/>
            <a:ext cx="8870731" cy="4403835"/>
          </a:xfrm>
        </p:spPr>
        <p:txBody>
          <a:bodyPr>
            <a:normAutofit fontScale="625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sk-SK" sz="3600" dirty="0" smtClean="0">
                <a:solidFill>
                  <a:schemeClr val="accent2">
                    <a:lumMod val="75000"/>
                  </a:schemeClr>
                </a:solidFill>
              </a:rPr>
              <a:t>„</a:t>
            </a:r>
            <a:r>
              <a:rPr lang="sk-SK" sz="3600" b="1" i="1" dirty="0">
                <a:solidFill>
                  <a:schemeClr val="accent2">
                    <a:lumMod val="75000"/>
                  </a:schemeClr>
                </a:solidFill>
              </a:rPr>
              <a:t>Choďte teda, </a:t>
            </a:r>
            <a:r>
              <a:rPr lang="sk-SK" sz="3600" b="1" i="1" dirty="0" smtClean="0">
                <a:solidFill>
                  <a:schemeClr val="accent2">
                    <a:lumMod val="75000"/>
                  </a:schemeClr>
                </a:solidFill>
              </a:rPr>
              <a:t>učte </a:t>
            </a:r>
            <a:r>
              <a:rPr lang="sk-SK" sz="3600" b="1" i="1" dirty="0">
                <a:solidFill>
                  <a:schemeClr val="accent2">
                    <a:lumMod val="75000"/>
                  </a:schemeClr>
                </a:solidFill>
              </a:rPr>
              <a:t>všetky národy </a:t>
            </a:r>
            <a:r>
              <a:rPr lang="sk-SK" sz="3600" i="1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r>
              <a:rPr lang="sk-SK" sz="3600" dirty="0" smtClean="0">
                <a:solidFill>
                  <a:schemeClr val="accent2">
                    <a:lumMod val="75000"/>
                  </a:schemeClr>
                </a:solidFill>
              </a:rPr>
              <a:t>“  </a:t>
            </a:r>
            <a:r>
              <a:rPr lang="sk-SK" sz="2600" dirty="0" smtClean="0"/>
              <a:t>(</a:t>
            </a:r>
            <a:r>
              <a:rPr lang="cs-CZ" sz="2600" i="1" dirty="0" err="1"/>
              <a:t>Mt</a:t>
            </a:r>
            <a:r>
              <a:rPr lang="cs-CZ" sz="2600" dirty="0"/>
              <a:t> 28, 19-20</a:t>
            </a:r>
            <a:r>
              <a:rPr lang="sk-SK" sz="2600" dirty="0" smtClean="0"/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k-SK" sz="3600" dirty="0"/>
              <a:t>S</a:t>
            </a:r>
            <a:r>
              <a:rPr lang="sk-SK" sz="3600" dirty="0" smtClean="0"/>
              <a:t>lová</a:t>
            </a:r>
            <a:r>
              <a:rPr lang="sk-SK" sz="3600" dirty="0"/>
              <a:t>, ktoré Ježiš vyslovil </a:t>
            </a:r>
            <a:r>
              <a:rPr lang="sk-SK" sz="3600" dirty="0" smtClean="0"/>
              <a:t>verejne pred nanebovstúpením, neboli </a:t>
            </a:r>
            <a:r>
              <a:rPr lang="sk-SK" sz="3600" dirty="0"/>
              <a:t>adresované len malej hŕstke apoštolov, ale aj tým, ktorí skrze nich uveria. </a:t>
            </a:r>
            <a:r>
              <a:rPr lang="sk-SK" sz="2600" dirty="0"/>
              <a:t>(</a:t>
            </a:r>
            <a:r>
              <a:rPr lang="sk-SK" sz="2600" dirty="0" err="1"/>
              <a:t>Porov</a:t>
            </a:r>
            <a:r>
              <a:rPr lang="sk-SK" sz="2600" dirty="0"/>
              <a:t>. </a:t>
            </a:r>
            <a:r>
              <a:rPr lang="sk-SK" sz="2600" i="1" dirty="0" err="1"/>
              <a:t>Jn</a:t>
            </a:r>
            <a:r>
              <a:rPr lang="sk-SK" sz="2600" dirty="0"/>
              <a:t> 17 20-25) </a:t>
            </a:r>
            <a:endParaRPr lang="sk-SK" sz="2600" dirty="0" smtClean="0"/>
          </a:p>
          <a:p>
            <a:pPr marL="109728" indent="0">
              <a:lnSpc>
                <a:spcPct val="120000"/>
              </a:lnSpc>
              <a:buNone/>
            </a:pPr>
            <a:endParaRPr lang="sk-SK" sz="26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k-SK" sz="3600" dirty="0" smtClean="0"/>
              <a:t>Preto </a:t>
            </a:r>
            <a:r>
              <a:rPr lang="sk-SK" sz="3600" dirty="0"/>
              <a:t>sa tento misijný rozkaz netýka len apoštolov, ale aj všetkých tých, ktorí skrze ich ohlasovanie uverili Ježišovým slovám. </a:t>
            </a:r>
            <a:endParaRPr lang="sk-SK" sz="36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k-SK" sz="3600" b="1" dirty="0" smtClean="0">
                <a:solidFill>
                  <a:srgbClr val="C00000"/>
                </a:solidFill>
              </a:rPr>
              <a:t>A</a:t>
            </a:r>
            <a:r>
              <a:rPr lang="sk-SK" sz="3600" b="1" dirty="0">
                <a:solidFill>
                  <a:srgbClr val="C00000"/>
                </a:solidFill>
              </a:rPr>
              <a:t> preto každý veriaci, ktorý vďaka ohlasovaniu iných prijal od Boha nadprirodzenú vieru, má aj sám ohlasovať túto vieru ďalším ľuďom skrze slovo, no predovšetkým vlastným životom podľa viery.</a:t>
            </a:r>
            <a:r>
              <a:rPr lang="sk-SK" sz="3600" b="1" dirty="0" smtClean="0">
                <a:solidFill>
                  <a:srgbClr val="C00000"/>
                </a:solidFill>
              </a:rPr>
              <a:t> </a:t>
            </a:r>
            <a:r>
              <a:rPr lang="sk-SK" sz="3600" dirty="0" smtClean="0"/>
              <a:t>		</a:t>
            </a:r>
            <a:endParaRPr lang="sk-SK" sz="26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 fontScale="90000"/>
          </a:bodyPr>
          <a:lstStyle/>
          <a:p>
            <a:r>
              <a:rPr lang="sk-SK" dirty="0">
                <a:effectLst/>
              </a:rPr>
              <a:t>5. Nadprirodzená viera zaväzuje k službe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22530" name="Picture 2" descr="Nanebovstúpenie Krista – Wikipédi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1" y="1075267"/>
            <a:ext cx="2655309" cy="46733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3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Kovová strieborná reťaz, lacné | TOTOchcem.s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3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20" y="2017986"/>
            <a:ext cx="8724188" cy="517109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9" y="1755216"/>
            <a:ext cx="10331668" cy="23576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200" dirty="0"/>
              <a:t>Nadprirodzená </a:t>
            </a:r>
            <a:r>
              <a:rPr lang="sk-SK" sz="3200" dirty="0" smtClean="0"/>
              <a:t>viera sa nedá </a:t>
            </a:r>
            <a:r>
              <a:rPr lang="sk-SK" sz="3200" dirty="0"/>
              <a:t>chápať </a:t>
            </a:r>
            <a:endParaRPr lang="sk-SK" sz="3200" dirty="0" smtClean="0"/>
          </a:p>
          <a:p>
            <a:pPr marL="109728" indent="0">
              <a:buNone/>
            </a:pPr>
            <a:r>
              <a:rPr lang="sk-SK" sz="3200" dirty="0"/>
              <a:t> </a:t>
            </a:r>
            <a:r>
              <a:rPr lang="sk-SK" sz="3200" dirty="0" smtClean="0"/>
              <a:t>  len </a:t>
            </a:r>
            <a:r>
              <a:rPr lang="sk-SK" sz="3200" dirty="0"/>
              <a:t>ako súkromná záležitosť. </a:t>
            </a:r>
            <a:endParaRPr lang="sk-SK" sz="32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3200" dirty="0" smtClean="0"/>
              <a:t>Viera </a:t>
            </a:r>
            <a:r>
              <a:rPr lang="sk-SK" sz="3200" dirty="0"/>
              <a:t>mi bola Bohom daná nie len pre moju spásu, ale aj pre napomáhanie ku spáse druhým. </a:t>
            </a:r>
            <a:r>
              <a:rPr lang="sk-SK" sz="2000" dirty="0"/>
              <a:t>(</a:t>
            </a:r>
            <a:r>
              <a:rPr lang="sk-SK" sz="2000" dirty="0" err="1"/>
              <a:t>Porov</a:t>
            </a:r>
            <a:r>
              <a:rPr lang="sk-SK" sz="2000" dirty="0"/>
              <a:t>. </a:t>
            </a:r>
            <a:r>
              <a:rPr lang="sk-SK" sz="2000" i="1" dirty="0" err="1" smtClean="0"/>
              <a:t>Rim</a:t>
            </a:r>
            <a:r>
              <a:rPr lang="sk-SK" sz="2000" i="1" dirty="0" smtClean="0"/>
              <a:t> </a:t>
            </a:r>
            <a:r>
              <a:rPr lang="sk-SK" sz="2000" dirty="0"/>
              <a:t>10, 14)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 fontScale="90000"/>
          </a:bodyPr>
          <a:lstStyle/>
          <a:p>
            <a:r>
              <a:rPr lang="sk-SK" dirty="0">
                <a:effectLst/>
              </a:rPr>
              <a:t>6. </a:t>
            </a:r>
            <a:r>
              <a:rPr lang="sk-SK" dirty="0" smtClean="0">
                <a:effectLst/>
              </a:rPr>
              <a:t>	Nadprirodzená </a:t>
            </a:r>
            <a:r>
              <a:rPr lang="sk-SK" dirty="0">
                <a:effectLst/>
              </a:rPr>
              <a:t>viera je spoločnou </a:t>
            </a:r>
            <a:r>
              <a:rPr lang="sk-SK" dirty="0" smtClean="0">
                <a:effectLst/>
              </a:rPr>
              <a:t>	vierou celej </a:t>
            </a:r>
            <a:r>
              <a:rPr lang="sk-SK" dirty="0">
                <a:effectLst/>
              </a:rPr>
              <a:t>Cirkvi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902372" y="4217978"/>
            <a:ext cx="96590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</a:rPr>
              <a:t>Viera, ktorú sme od Boha prijali a ktorá veriacich po celom svete zjednocuje v jedinej Kristovej Cirkvi je spoločnou vierou celej Cirkvi, čiže celého spoločenstva veriacich. </a:t>
            </a:r>
          </a:p>
        </p:txBody>
      </p:sp>
      <p:pic>
        <p:nvPicPr>
          <p:cNvPr id="24578" name="Picture 2" descr="V Levoči sú pre Mariánsku púť dopravné obmedzenia - Korzár S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76" y="346840"/>
            <a:ext cx="4073575" cy="27326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9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815" y="4034218"/>
            <a:ext cx="9567333" cy="20845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3200" i="1" dirty="0" smtClean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Uctievajte </a:t>
            </a:r>
            <a:r>
              <a:rPr lang="sk-SK" sz="3200" i="1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sväto Krista, Pána, vo svojich srdciach, stále pripravení obhájiť sa pred každým, kto vás vyzýva zdôvodniť nádej, ktorá je vo vás.</a:t>
            </a:r>
            <a:r>
              <a:rPr lang="sk-SK" sz="3200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 (</a:t>
            </a:r>
            <a:r>
              <a:rPr lang="sk-SK" sz="3200" i="1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1Pt</a:t>
            </a:r>
            <a:r>
              <a:rPr lang="sk-SK" sz="3200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 3, 15)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 smtClean="0"/>
              <a:t>	Sväté písmo o viere:</a:t>
            </a:r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 txBox="1">
            <a:spLocks/>
          </p:cNvSpPr>
          <p:nvPr/>
        </p:nvSpPr>
        <p:spPr>
          <a:xfrm>
            <a:off x="603764" y="1571297"/>
            <a:ext cx="9567333" cy="20845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defTabSz="914400">
              <a:buNone/>
            </a:pPr>
            <a:r>
              <a:rPr lang="sk-SK" sz="3200" i="1" dirty="0" smtClean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Viera </a:t>
            </a:r>
            <a:r>
              <a:rPr lang="sk-SK" sz="3200" i="1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je základom toho, v čo dúfame, dôkazom toho, čo nevidíme. Ňou si predkovia získali dobré svedectvo. Vierou chápeme, že Božie slovo stvárnilo svety tak, že z neviditeľného povstalo viditeľné.</a:t>
            </a:r>
            <a:r>
              <a:rPr lang="sk-SK" sz="3200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 (</a:t>
            </a:r>
            <a:r>
              <a:rPr lang="sk-SK" sz="3200" i="1" dirty="0" err="1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Hebr</a:t>
            </a:r>
            <a:r>
              <a:rPr lang="sk-SK" sz="3200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 11, 1-3)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171097" y="85524"/>
            <a:ext cx="224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dal\Dropbox\FF kazne\Kázne SK f\Dogmatika FF 2015\Vyučovanie v Seminári FF 2015\Diecézna škola viery\Viera v živote kresťana\700_FO57888342_5b3cec2f2e745042b8cbfbd7782dc2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" y="1355834"/>
            <a:ext cx="12188789" cy="554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69" y="1755234"/>
            <a:ext cx="10783614" cy="31426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4800" dirty="0" smtClean="0"/>
              <a:t> </a:t>
            </a:r>
            <a:r>
              <a:rPr lang="sk-SK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veriť?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Ako žiť?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Ako pomôcť prijať nadprirodzenú vieru iným?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 fontScale="90000"/>
          </a:bodyPr>
          <a:lstStyle/>
          <a:p>
            <a:r>
              <a:rPr lang="sk-SK" dirty="0">
                <a:effectLst/>
              </a:rPr>
              <a:t>7. </a:t>
            </a:r>
            <a:r>
              <a:rPr lang="sk-SK" dirty="0" smtClean="0">
                <a:effectLst/>
              </a:rPr>
              <a:t>	Obsah </a:t>
            </a:r>
            <a:r>
              <a:rPr lang="sk-SK" dirty="0">
                <a:effectLst/>
              </a:rPr>
              <a:t>a charakteristické črty </a:t>
            </a:r>
            <a:r>
              <a:rPr lang="sk-SK" dirty="0" smtClean="0">
                <a:effectLst/>
              </a:rPr>
              <a:t>	nadprirodzenej </a:t>
            </a:r>
            <a:r>
              <a:rPr lang="sk-SK" dirty="0">
                <a:effectLst/>
              </a:rPr>
              <a:t>viery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5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5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5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9" y="1325737"/>
            <a:ext cx="10331668" cy="13243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veriť?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 fontScale="90000"/>
          </a:bodyPr>
          <a:lstStyle/>
          <a:p>
            <a:r>
              <a:rPr lang="sk-SK" dirty="0">
                <a:effectLst/>
              </a:rPr>
              <a:t>7. </a:t>
            </a:r>
            <a:r>
              <a:rPr lang="sk-SK" dirty="0" smtClean="0">
                <a:effectLst/>
              </a:rPr>
              <a:t>	Obsah </a:t>
            </a:r>
            <a:r>
              <a:rPr lang="sk-SK" dirty="0">
                <a:effectLst/>
              </a:rPr>
              <a:t>a charakteristické črty </a:t>
            </a:r>
            <a:r>
              <a:rPr lang="sk-SK" dirty="0" smtClean="0">
                <a:effectLst/>
              </a:rPr>
              <a:t>	nadprirodzenej </a:t>
            </a:r>
            <a:r>
              <a:rPr lang="sk-SK" dirty="0">
                <a:effectLst/>
              </a:rPr>
              <a:t>viery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935420" y="1828831"/>
            <a:ext cx="1085718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/>
              <a:t>V prvom </a:t>
            </a:r>
            <a:r>
              <a:rPr lang="sk-SK" sz="3200" dirty="0" smtClean="0"/>
              <a:t>rade:</a:t>
            </a:r>
          </a:p>
          <a:p>
            <a:r>
              <a:rPr lang="sk-SK" sz="800" b="1" dirty="0" smtClean="0"/>
              <a:t>	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kresťan neverí </a:t>
            </a:r>
            <a:r>
              <a:rPr lang="sk-SK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 slová a vo formuly, </a:t>
            </a:r>
            <a:r>
              <a:rPr lang="sk-SK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ale </a:t>
            </a:r>
            <a:r>
              <a:rPr lang="sk-SK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sk-SK" sz="36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zjavené skutočnosti</a:t>
            </a:r>
            <a:r>
              <a:rPr lang="sk-SK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ktoré tieto </a:t>
            </a:r>
            <a:r>
              <a:rPr lang="sk-SK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slová </a:t>
            </a:r>
            <a:r>
              <a:rPr lang="sk-SK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 formuly vyjadrujú. </a:t>
            </a:r>
            <a:r>
              <a:rPr lang="sk-SK" sz="3600" dirty="0" smtClean="0"/>
              <a:t>	</a:t>
            </a:r>
            <a:r>
              <a:rPr lang="sk-SK" dirty="0" smtClean="0"/>
              <a:t>(</a:t>
            </a:r>
            <a:r>
              <a:rPr lang="sk-SK" dirty="0" err="1"/>
              <a:t>Porov</a:t>
            </a:r>
            <a:r>
              <a:rPr lang="sk-SK" dirty="0"/>
              <a:t>. </a:t>
            </a:r>
            <a:r>
              <a:rPr lang="sk-SK" i="1" dirty="0"/>
              <a:t>KKC </a:t>
            </a:r>
            <a:r>
              <a:rPr lang="sk-SK" dirty="0"/>
              <a:t>170</a:t>
            </a:r>
            <a:r>
              <a:rPr lang="sk-SK" dirty="0" smtClean="0"/>
              <a:t>)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sk-SK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Kresťan prijíma </a:t>
            </a:r>
            <a:r>
              <a:rPr lang="sk-SK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ako pravdivé všetko to, čo obsahuje napísané alebo ústne podané Božie slovo a čo Cirkev predkladá veriť ako Bohom zjavené. </a:t>
            </a:r>
            <a:r>
              <a:rPr lang="sk-SK" dirty="0"/>
              <a:t>(</a:t>
            </a:r>
            <a:r>
              <a:rPr lang="sk-SK" dirty="0" err="1"/>
              <a:t>Porov</a:t>
            </a:r>
            <a:r>
              <a:rPr lang="sk-SK" dirty="0"/>
              <a:t>. KKC 144 - 184 )</a:t>
            </a:r>
          </a:p>
        </p:txBody>
      </p:sp>
    </p:spTree>
    <p:extLst>
      <p:ext uri="{BB962C8B-B14F-4D97-AF65-F5344CB8AC3E}">
        <p14:creationId xmlns:p14="http://schemas.microsoft.com/office/powerpoint/2010/main" val="21471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9" y="1325737"/>
            <a:ext cx="10331668" cy="13243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veriť?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 fontScale="90000"/>
          </a:bodyPr>
          <a:lstStyle/>
          <a:p>
            <a:r>
              <a:rPr lang="sk-SK" dirty="0">
                <a:effectLst/>
              </a:rPr>
              <a:t>7. </a:t>
            </a:r>
            <a:r>
              <a:rPr lang="sk-SK" dirty="0" smtClean="0">
                <a:effectLst/>
              </a:rPr>
              <a:t>	Obsah </a:t>
            </a:r>
            <a:r>
              <a:rPr lang="sk-SK" dirty="0">
                <a:effectLst/>
              </a:rPr>
              <a:t>a charakteristické črty </a:t>
            </a:r>
            <a:r>
              <a:rPr lang="sk-SK" dirty="0" smtClean="0">
                <a:effectLst/>
              </a:rPr>
              <a:t>	nadprirodzenej </a:t>
            </a:r>
            <a:r>
              <a:rPr lang="sk-SK" dirty="0">
                <a:effectLst/>
              </a:rPr>
              <a:t>viery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935420" y="1828831"/>
            <a:ext cx="108571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sk-SK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resťan verí tak, ako verí Cirkev</a:t>
            </a:r>
            <a:r>
              <a:rPr lang="sk-SK" sz="3600" dirty="0" smtClean="0"/>
              <a:t>	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sk-SK" sz="2800" dirty="0" smtClean="0"/>
              <a:t>Cirkev </a:t>
            </a:r>
            <a:r>
              <a:rPr lang="sk-SK" sz="2800" dirty="0"/>
              <a:t>je matkou všetkých veriacich. </a:t>
            </a:r>
            <a:endParaRPr lang="sk-SK" sz="2800" dirty="0" smtClean="0"/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sk-SK" sz="2800" dirty="0" smtClean="0"/>
              <a:t>Veriť </a:t>
            </a:r>
            <a:r>
              <a:rPr lang="sk-SK" sz="2800" dirty="0"/>
              <a:t>tak ako verí Katolícka Cirkev je pre človeka, k dosiahnutiu spásy podstatne dôležité, pretože Kristus zveril úlohu verne uchovávať a bezchybne vykladať zjavený poklad viery (</a:t>
            </a:r>
            <a:r>
              <a:rPr lang="sk-SK" sz="2800" i="1" dirty="0"/>
              <a:t>depozitum </a:t>
            </a:r>
            <a:r>
              <a:rPr lang="sk-SK" sz="2800" i="1" dirty="0" err="1"/>
              <a:t>fidei</a:t>
            </a:r>
            <a:r>
              <a:rPr lang="sk-SK" sz="2800" dirty="0"/>
              <a:t>) len svojím apoštolom a ich legitímnym nástupcom. (</a:t>
            </a:r>
            <a:r>
              <a:rPr lang="sk-SK" sz="2800" dirty="0" err="1"/>
              <a:t>Porov</a:t>
            </a:r>
            <a:r>
              <a:rPr lang="sk-SK" sz="2800" dirty="0"/>
              <a:t>. </a:t>
            </a:r>
            <a:r>
              <a:rPr lang="sk-SK" sz="2800" i="1" dirty="0"/>
              <a:t>DZ</a:t>
            </a:r>
            <a:r>
              <a:rPr lang="sk-SK" sz="2800" dirty="0"/>
              <a:t> 3020)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2800" b="1" dirty="0" smtClean="0"/>
              <a:t>Len im Ježiš povedal</a:t>
            </a:r>
            <a:r>
              <a:rPr lang="sk-SK" sz="2800" dirty="0" smtClean="0"/>
              <a:t>:  </a:t>
            </a:r>
            <a:r>
              <a:rPr lang="sk-SK" sz="2800" b="1" dirty="0">
                <a:solidFill>
                  <a:schemeClr val="accent6">
                    <a:lumMod val="75000"/>
                  </a:schemeClr>
                </a:solidFill>
              </a:rPr>
              <a:t>„</a:t>
            </a:r>
            <a:r>
              <a:rPr lang="sk-SK" sz="2800" b="1" i="1" dirty="0">
                <a:solidFill>
                  <a:schemeClr val="accent6">
                    <a:lumMod val="75000"/>
                  </a:schemeClr>
                </a:solidFill>
              </a:rPr>
              <a:t>Kto vás počúva, mňa počúva, a kto vami </a:t>
            </a:r>
            <a:r>
              <a:rPr lang="sk-SK" sz="2800" b="1" i="1" dirty="0" smtClean="0">
                <a:solidFill>
                  <a:schemeClr val="accent6">
                    <a:lumMod val="75000"/>
                  </a:schemeClr>
                </a:solidFill>
              </a:rPr>
              <a:t>								pohŕda</a:t>
            </a:r>
            <a:r>
              <a:rPr lang="sk-SK" sz="2800" b="1" i="1" dirty="0">
                <a:solidFill>
                  <a:schemeClr val="accent6">
                    <a:lumMod val="75000"/>
                  </a:schemeClr>
                </a:solidFill>
              </a:rPr>
              <a:t>, mnou pohŕda. Kto však pohŕda </a:t>
            </a:r>
            <a:r>
              <a:rPr lang="sk-SK" sz="2800" b="1" i="1" dirty="0" smtClean="0">
                <a:solidFill>
                  <a:schemeClr val="accent6">
                    <a:lumMod val="75000"/>
                  </a:schemeClr>
                </a:solidFill>
              </a:rPr>
              <a:t>								     mnou, pohŕda </a:t>
            </a:r>
            <a:r>
              <a:rPr lang="sk-SK" sz="2800" b="1" i="1" dirty="0">
                <a:solidFill>
                  <a:schemeClr val="accent6">
                    <a:lumMod val="75000"/>
                  </a:schemeClr>
                </a:solidFill>
              </a:rPr>
              <a:t>tým, ktorý ma poslal.</a:t>
            </a:r>
            <a:r>
              <a:rPr lang="sk-SK" sz="2800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sk-SK" sz="2800" dirty="0"/>
              <a:t> </a:t>
            </a:r>
            <a:endParaRPr lang="sk-SK" sz="2800" dirty="0" smtClean="0"/>
          </a:p>
          <a:p>
            <a:pPr lvl="8"/>
            <a:r>
              <a:rPr lang="sk-SK" dirty="0"/>
              <a:t>	</a:t>
            </a:r>
            <a:r>
              <a:rPr lang="sk-SK" dirty="0" smtClean="0"/>
              <a:t>								(</a:t>
            </a:r>
            <a:r>
              <a:rPr lang="sk-SK" i="1" dirty="0" err="1"/>
              <a:t>Lk</a:t>
            </a:r>
            <a:r>
              <a:rPr lang="sk-SK" dirty="0"/>
              <a:t> 10, 16; </a:t>
            </a:r>
            <a:r>
              <a:rPr lang="sk-SK" dirty="0" err="1"/>
              <a:t>porov</a:t>
            </a:r>
            <a:r>
              <a:rPr lang="sk-SK" dirty="0"/>
              <a:t>. </a:t>
            </a:r>
            <a:r>
              <a:rPr lang="sk-SK" i="1" dirty="0" err="1"/>
              <a:t>Mt</a:t>
            </a:r>
            <a:r>
              <a:rPr lang="sk-SK" dirty="0"/>
              <a:t> 28, 20)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7106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9" y="1310462"/>
            <a:ext cx="10331668" cy="6234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200" b="1" dirty="0" smtClean="0">
                <a:solidFill>
                  <a:srgbClr val="00B0F0"/>
                </a:solidFill>
              </a:rPr>
              <a:t>Učiteľský úrad Cirkvi</a:t>
            </a:r>
            <a:endParaRPr lang="sk-SK" sz="2000" b="1" dirty="0" smtClean="0">
              <a:solidFill>
                <a:srgbClr val="00B0F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7.1 Výklad obsahu viery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299780" y="2017989"/>
            <a:ext cx="104507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600" dirty="0" smtClean="0"/>
              <a:t>Službu objasňovať sporné </a:t>
            </a:r>
            <a:r>
              <a:rPr lang="sk-SK" sz="3600" dirty="0"/>
              <a:t>alebo </a:t>
            </a:r>
            <a:r>
              <a:rPr lang="sk-SK" sz="3600" dirty="0" smtClean="0"/>
              <a:t>nejasné otázky </a:t>
            </a:r>
            <a:r>
              <a:rPr lang="sk-SK" sz="3600" dirty="0"/>
              <a:t>ohľadom právd viery alebo mravov </a:t>
            </a:r>
            <a:r>
              <a:rPr lang="sk-SK" sz="3600" dirty="0" smtClean="0"/>
              <a:t>vykonáva v Cirkvi z Kristovho poverenia </a:t>
            </a:r>
            <a:r>
              <a:rPr lang="sk-SK" sz="3600" b="1" dirty="0"/>
              <a:t>Učiteľský úrad </a:t>
            </a:r>
            <a:r>
              <a:rPr lang="sk-SK" sz="3600" b="1" dirty="0" smtClean="0"/>
              <a:t>cirkvi.</a:t>
            </a:r>
          </a:p>
          <a:p>
            <a:pPr marL="2857500" lvl="5" indent="-571500">
              <a:buFont typeface="Wingdings" panose="05000000000000000000" pitchFamily="2" charset="2"/>
              <a:buChar char="Ø"/>
            </a:pPr>
            <a:r>
              <a:rPr lang="sk-SK" sz="3600" dirty="0" smtClean="0"/>
              <a:t>Učiteľský </a:t>
            </a:r>
            <a:r>
              <a:rPr lang="sk-SK" sz="3600" dirty="0"/>
              <a:t>úrad </a:t>
            </a:r>
            <a:r>
              <a:rPr lang="sk-SK" sz="3600" dirty="0" smtClean="0"/>
              <a:t>cirkvi je </a:t>
            </a:r>
            <a:r>
              <a:rPr lang="sk-SK" sz="3600" dirty="0"/>
              <a:t>v Katechizme katolíckej cirkvi </a:t>
            </a:r>
            <a:r>
              <a:rPr lang="sk-SK" sz="3600" dirty="0" smtClean="0"/>
              <a:t>zadefinovaný </a:t>
            </a:r>
            <a:r>
              <a:rPr lang="sk-SK" sz="3600" dirty="0"/>
              <a:t>ako </a:t>
            </a:r>
            <a:r>
              <a:rPr lang="sk-SK" sz="3600" dirty="0">
                <a:solidFill>
                  <a:schemeClr val="accent3">
                    <a:lumMod val="75000"/>
                  </a:schemeClr>
                </a:solidFill>
              </a:rPr>
              <a:t>spoločenstvo biskupov zjednotených s pápežom.</a:t>
            </a:r>
            <a:r>
              <a:rPr lang="sk-SK" sz="3600" dirty="0">
                <a:solidFill>
                  <a:srgbClr val="00B0F0"/>
                </a:solidFill>
              </a:rPr>
              <a:t> </a:t>
            </a:r>
            <a:r>
              <a:rPr lang="sk-SK" sz="3600" dirty="0" smtClean="0">
                <a:solidFill>
                  <a:srgbClr val="00B0F0"/>
                </a:solidFill>
              </a:rPr>
              <a:t>						</a:t>
            </a:r>
            <a:r>
              <a:rPr lang="sk-SK" dirty="0" smtClean="0"/>
              <a:t>(</a:t>
            </a:r>
            <a:r>
              <a:rPr lang="sk-SK" dirty="0" err="1"/>
              <a:t>Porov</a:t>
            </a:r>
            <a:r>
              <a:rPr lang="sk-SK" dirty="0"/>
              <a:t>. </a:t>
            </a:r>
            <a:r>
              <a:rPr lang="sk-SK" i="1" dirty="0"/>
              <a:t>KKC </a:t>
            </a:r>
            <a:r>
              <a:rPr lang="sk-SK" dirty="0"/>
              <a:t>85)</a:t>
            </a:r>
          </a:p>
        </p:txBody>
      </p:sp>
    </p:spTree>
    <p:extLst>
      <p:ext uri="{BB962C8B-B14F-4D97-AF65-F5344CB8AC3E}">
        <p14:creationId xmlns:p14="http://schemas.microsoft.com/office/powerpoint/2010/main" val="31772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9" y="1310462"/>
            <a:ext cx="10331668" cy="6234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200" b="1" dirty="0" smtClean="0">
                <a:solidFill>
                  <a:srgbClr val="00B0F0"/>
                </a:solidFill>
              </a:rPr>
              <a:t>Učiteľský úrad Cirkvi</a:t>
            </a:r>
            <a:endParaRPr lang="sk-SK" sz="2000" b="1" dirty="0" smtClean="0">
              <a:solidFill>
                <a:srgbClr val="00B0F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7.1 Výklad obsahu viery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299780" y="2017989"/>
            <a:ext cx="104507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Ú</a:t>
            </a:r>
            <a:r>
              <a:rPr lang="sk-SK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lohou Učiteľského úradu cirkvi </a:t>
            </a:r>
            <a:r>
              <a:rPr lang="sk-SK" sz="3600" dirty="0" smtClean="0"/>
              <a:t>je starať sa o </a:t>
            </a:r>
            <a:r>
              <a:rPr lang="sk-SK" sz="3600" dirty="0"/>
              <a:t>jednotu a pravosť katolíckeho učenia, aby sa do zjavených Božích právd časom neprimiešali </a:t>
            </a:r>
            <a:r>
              <a:rPr lang="sk-SK" sz="3600" dirty="0" smtClean="0"/>
              <a:t>bludné </a:t>
            </a:r>
            <a:r>
              <a:rPr lang="sk-SK" sz="3600" dirty="0"/>
              <a:t>náuky, či názory, ktoré by mohli nepravdou otráviť nadprirodzenú vieru veriacich a tak </a:t>
            </a:r>
            <a:r>
              <a:rPr lang="sk-SK" sz="3600" dirty="0" smtClean="0"/>
              <a:t>vážne ohroziť </a:t>
            </a:r>
            <a:r>
              <a:rPr lang="sk-SK" sz="3600" dirty="0"/>
              <a:t>ich bezpečné smerovanie k večnému životu.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76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9" y="1376844"/>
            <a:ext cx="10331668" cy="13453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rgbClr val="C00000"/>
                </a:solidFill>
              </a:rPr>
              <a:t>Ako žiť?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rgbClr val="C00000"/>
                </a:solidFill>
              </a:rPr>
              <a:t>Ako pomôcť prijať nadprirodzenú vieru iným?</a:t>
            </a:r>
            <a:endParaRPr lang="sk-SK" sz="2000" dirty="0" smtClean="0">
              <a:solidFill>
                <a:srgbClr val="C000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8. Dozrievanie vo viere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708865" y="2921876"/>
            <a:ext cx="94172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600" b="1" dirty="0" smtClean="0">
                <a:solidFill>
                  <a:srgbClr val="00B0F0"/>
                </a:solidFill>
              </a:rPr>
              <a:t>V nadprirodzenej viere </a:t>
            </a:r>
          </a:p>
          <a:p>
            <a:r>
              <a:rPr lang="sk-SK" sz="3600" b="1" dirty="0">
                <a:solidFill>
                  <a:srgbClr val="00B0F0"/>
                </a:solidFill>
              </a:rPr>
              <a:t>	</a:t>
            </a:r>
            <a:r>
              <a:rPr lang="sk-SK" sz="3600" b="1" dirty="0" smtClean="0">
                <a:solidFill>
                  <a:srgbClr val="00B0F0"/>
                </a:solidFill>
              </a:rPr>
              <a:t> je potrebné dozrievať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2050" name="Picture 2" descr="Krajina obrov? Vedci zistili, kde žijú najvyšší ľudia sveta - Webnoviny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91" y="3268970"/>
            <a:ext cx="5166003" cy="33156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ípka doprava 4"/>
          <p:cNvSpPr/>
          <p:nvPr/>
        </p:nvSpPr>
        <p:spPr>
          <a:xfrm rot="20818862">
            <a:off x="6379281" y="3363060"/>
            <a:ext cx="4285829" cy="635135"/>
          </a:xfrm>
          <a:prstGeom prst="rightArrow">
            <a:avLst>
              <a:gd name="adj1" fmla="val 50000"/>
              <a:gd name="adj2" fmla="val 76533"/>
            </a:avLst>
          </a:prstGeom>
          <a:solidFill>
            <a:srgbClr val="FFFF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272350" y="4299978"/>
            <a:ext cx="2278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(</a:t>
            </a:r>
            <a:r>
              <a:rPr lang="sk-SK" dirty="0" err="1"/>
              <a:t>Porov</a:t>
            </a:r>
            <a:r>
              <a:rPr lang="sk-SK" dirty="0"/>
              <a:t>. </a:t>
            </a:r>
            <a:r>
              <a:rPr lang="sk-SK" i="1" dirty="0" err="1"/>
              <a:t>Mt</a:t>
            </a:r>
            <a:r>
              <a:rPr lang="sk-SK" dirty="0"/>
              <a:t> 25, 14-30)</a:t>
            </a:r>
          </a:p>
        </p:txBody>
      </p:sp>
    </p:spTree>
    <p:extLst>
      <p:ext uri="{BB962C8B-B14F-4D97-AF65-F5344CB8AC3E}">
        <p14:creationId xmlns:p14="http://schemas.microsoft.com/office/powerpoint/2010/main" val="29822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čiapky šašo / joker dospel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97" y="4674768"/>
            <a:ext cx="2106740" cy="21067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9" y="1376844"/>
            <a:ext cx="10331668" cy="43512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3200" dirty="0"/>
              <a:t>Emeritný Pápež Benedikt XVI, ešte ako kardinál Ratzinger často povzbudzoval svojich študentov hovoriac: </a:t>
            </a:r>
            <a:r>
              <a:rPr lang="sk-SK" sz="3200" dirty="0">
                <a:solidFill>
                  <a:srgbClr val="FF0000"/>
                </a:solidFill>
              </a:rPr>
              <a:t>„</a:t>
            </a:r>
            <a:r>
              <a:rPr lang="sk-SK" sz="3200" b="1" dirty="0">
                <a:solidFill>
                  <a:srgbClr val="FF0000"/>
                </a:solidFill>
              </a:rPr>
              <a:t>Naša viera musí stále rásť</a:t>
            </a:r>
            <a:r>
              <a:rPr lang="sk-SK" sz="3200" dirty="0" smtClean="0">
                <a:solidFill>
                  <a:srgbClr val="FF0000"/>
                </a:solidFill>
              </a:rPr>
              <a:t>.“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sk-SK" sz="8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3200" dirty="0" smtClean="0"/>
              <a:t>Tak </a:t>
            </a:r>
            <a:r>
              <a:rPr lang="sk-SK" sz="3200" dirty="0"/>
              <a:t>ako si neobliekame jedny a tie isté šaty, tak ako si v dospelosti neobúvame detské papučky alebo dupačky, tak nemôže naša viera v Boha, v dospelosti ostať taká, aká bola keď sme boli deťmi.</a:t>
            </a:r>
            <a:endParaRPr lang="sk-SK" sz="2000" dirty="0" smtClean="0">
              <a:solidFill>
                <a:srgbClr val="C000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8. Dozrievanie vo viere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3074" name="Picture 2" descr="LepsiDen.sk - Aj malé nohy vedia urobiť veľké odtlačky v...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97" y="1011769"/>
            <a:ext cx="1828800" cy="25050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udal\Dropbox\FF kazne\Kázne SK f\Dogmatika FF 2015\Vyučovanie v Seminári FF 2015\Diecézna škola viery\Viera v živote kresťana\700_FO57888342_5b3cec2f2e745042b8cbfbd7782dc2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9" y="3090040"/>
            <a:ext cx="12188789" cy="38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428" y="1208684"/>
            <a:ext cx="9504857" cy="43512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Veriaci </a:t>
            </a:r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si preto má neustále </a:t>
            </a:r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vzbudzovať túžbu žiť v milosti posväcujúcej, </a:t>
            </a:r>
            <a:endParaRPr lang="sk-SK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byť </a:t>
            </a:r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naplnený Duchom Svätým, </a:t>
            </a:r>
            <a:endParaRPr lang="sk-SK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byť </a:t>
            </a:r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pripravený kedykoľvek obhájiť svoju vieru pred hocikým </a:t>
            </a:r>
            <a:endParaRPr lang="sk-SK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neustále </a:t>
            </a:r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hľadať účinné spôsoby </a:t>
            </a:r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ohlasovania viery. </a:t>
            </a:r>
            <a:endParaRPr lang="sk-SK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8. Dozrievanie vo viere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</a:rPr>
              <a:t>Viera </a:t>
            </a:r>
            <a:r>
              <a:rPr lang="sk-SK" sz="2400" i="1" dirty="0" smtClean="0">
                <a:solidFill>
                  <a:srgbClr val="FF0000"/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rgbClr val="FF0000"/>
                </a:solidFill>
              </a:rPr>
              <a:t>odpoveď človeka Bohu</a:t>
            </a:r>
            <a:endParaRPr lang="sk-SK" sz="2400" i="1" dirty="0">
              <a:solidFill>
                <a:srgbClr val="FF000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udal\Dropbox\FF kazne\Kázne SK f\Dogmatika FF 2015\Vyučovanie v Seminári FF 2015\Diecézna škola viery\Viera v živote kresťana\700_FO57888342_5b3cec2f2e745042b8cbfbd7782dc2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9" y="3888828"/>
            <a:ext cx="12188789" cy="30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428" y="1208684"/>
            <a:ext cx="9504857" cy="43512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Kresťan sa má podľa Ježišovho príkladu učiť svoju </a:t>
            </a:r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vieru </a:t>
            </a:r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zdieľať </a:t>
            </a:r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a prežívať najmä s chudobnými a </a:t>
            </a:r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trpiacimi.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Má </a:t>
            </a:r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ju často premieňať na nezištné skutky </a:t>
            </a:r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lásky, lebo viera bez skutkov je mŕtva. </a:t>
            </a:r>
            <a:r>
              <a:rPr lang="sk-SK" sz="18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sk-SK" sz="1800" dirty="0" err="1">
                <a:solidFill>
                  <a:schemeClr val="accent6">
                    <a:lumMod val="50000"/>
                  </a:schemeClr>
                </a:solidFill>
              </a:rPr>
              <a:t>porov</a:t>
            </a:r>
            <a:r>
              <a:rPr lang="sk-SK" sz="18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k-SK" sz="1800" i="1" dirty="0">
                <a:solidFill>
                  <a:schemeClr val="accent6">
                    <a:lumMod val="50000"/>
                  </a:schemeClr>
                </a:solidFill>
              </a:rPr>
              <a:t>Gal</a:t>
            </a:r>
            <a:r>
              <a:rPr lang="sk-SK" sz="1800" dirty="0">
                <a:solidFill>
                  <a:schemeClr val="accent6">
                    <a:lumMod val="50000"/>
                  </a:schemeClr>
                </a:solidFill>
              </a:rPr>
              <a:t> 5, 6; </a:t>
            </a:r>
            <a:r>
              <a:rPr lang="sk-SK" sz="1800" i="1" dirty="0">
                <a:solidFill>
                  <a:schemeClr val="accent6">
                    <a:lumMod val="50000"/>
                  </a:schemeClr>
                </a:solidFill>
              </a:rPr>
              <a:t>Jak</a:t>
            </a:r>
            <a:r>
              <a:rPr lang="sk-SK" sz="1800" dirty="0">
                <a:solidFill>
                  <a:schemeClr val="accent6">
                    <a:lumMod val="50000"/>
                  </a:schemeClr>
                </a:solidFill>
              </a:rPr>
              <a:t> 2, 26) </a:t>
            </a:r>
            <a:endParaRPr lang="sk-SK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Ak </a:t>
            </a:r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to bude potrebné, má byť pripravený a ochotný </a:t>
            </a:r>
            <a:r>
              <a:rPr lang="sk-SK" sz="3200" dirty="0">
                <a:solidFill>
                  <a:srgbClr val="C00000"/>
                </a:solidFill>
              </a:rPr>
              <a:t>znášať pre vieru aj utrpenie</a:t>
            </a:r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sk-SK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8. Dozrievanie vo viere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</a:rPr>
              <a:t>Viera </a:t>
            </a:r>
            <a:r>
              <a:rPr lang="sk-SK" sz="2400" i="1" dirty="0" smtClean="0">
                <a:solidFill>
                  <a:srgbClr val="FF0000"/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rgbClr val="FF0000"/>
                </a:solidFill>
              </a:rPr>
              <a:t>odpoveď človeka Bohu</a:t>
            </a:r>
            <a:endParaRPr lang="sk-SK" sz="2400" i="1" dirty="0">
              <a:solidFill>
                <a:srgbClr val="FF000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udal\Dropbox\FF kazne\Kázne SK f\Dogmatika FF 2015\Vyučovanie v Seminári FF 2015\Diecézna škola viery\Viera v živote kresťana\700_FO57888342_5b3cec2f2e745042b8cbfbd7782dc2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11" y="0"/>
            <a:ext cx="12188789" cy="30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udal\Dropbox\FF kazne\Kázne SK f\Dogmatika FF 2015\Vyučovanie v Seminári FF 2015\Diecézna škola viery\Viera v živote kresťana\700_FO57888342_5b3cec2f2e745042b8cbfbd7782dc2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9" y="3888828"/>
            <a:ext cx="12188789" cy="30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484" y="1986454"/>
            <a:ext cx="10342178" cy="357352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3200" b="1" dirty="0">
                <a:solidFill>
                  <a:srgbClr val="00B050"/>
                </a:solidFill>
              </a:rPr>
              <a:t>Človek zrelý vo viere si uvedomuje, že </a:t>
            </a:r>
            <a:r>
              <a:rPr lang="sk-SK" sz="3200" b="1" dirty="0" smtClean="0">
                <a:solidFill>
                  <a:srgbClr val="00B050"/>
                </a:solidFill>
              </a:rPr>
              <a:t>všetko, čo na zemi s vierou znáša </a:t>
            </a:r>
            <a:r>
              <a:rPr lang="sk-SK" sz="3200" b="1" dirty="0">
                <a:solidFill>
                  <a:srgbClr val="00B050"/>
                </a:solidFill>
              </a:rPr>
              <a:t>je len </a:t>
            </a:r>
            <a:r>
              <a:rPr lang="sk-SK" sz="3200" b="1" dirty="0" smtClean="0">
                <a:solidFill>
                  <a:srgbClr val="00B050"/>
                </a:solidFill>
              </a:rPr>
              <a:t>nepatrnou </a:t>
            </a:r>
            <a:r>
              <a:rPr lang="sk-SK" sz="3200" b="1" dirty="0">
                <a:solidFill>
                  <a:srgbClr val="00B050"/>
                </a:solidFill>
              </a:rPr>
              <a:t>účasťou na tom, čo pre našu spásu vykonal a pretrpel náš spasiteľ Ježiš Kristus a vie, že toto všetko </a:t>
            </a:r>
            <a:r>
              <a:rPr lang="sk-SK" sz="3200" b="1" i="1" dirty="0">
                <a:solidFill>
                  <a:srgbClr val="00B050"/>
                </a:solidFill>
              </a:rPr>
              <a:t>„nie je hodné porovnávania s budúcou slávou, ktorá sa na nás má zjaviť“</a:t>
            </a:r>
            <a:r>
              <a:rPr lang="sk-SK" sz="3200" dirty="0">
                <a:solidFill>
                  <a:srgbClr val="00B050"/>
                </a:solidFill>
              </a:rPr>
              <a:t>.</a:t>
            </a:r>
            <a:r>
              <a:rPr lang="sk-SK" sz="3200" dirty="0"/>
              <a:t> </a:t>
            </a:r>
            <a:r>
              <a:rPr lang="sk-SK" sz="1800" dirty="0"/>
              <a:t>(</a:t>
            </a:r>
            <a:r>
              <a:rPr lang="sk-SK" sz="1800" i="1" dirty="0" err="1"/>
              <a:t>Rim</a:t>
            </a:r>
            <a:r>
              <a:rPr lang="sk-SK" sz="1800" dirty="0"/>
              <a:t> 8, 18)</a:t>
            </a:r>
            <a:endParaRPr lang="sk-SK" sz="1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8. Dozrievanie vo viere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</a:rPr>
              <a:t>Viera </a:t>
            </a:r>
            <a:r>
              <a:rPr lang="sk-SK" sz="2400" i="1" dirty="0" smtClean="0">
                <a:solidFill>
                  <a:srgbClr val="FF0000"/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rgbClr val="FF0000"/>
                </a:solidFill>
              </a:rPr>
              <a:t>odpoveď človeka Bohu</a:t>
            </a:r>
            <a:endParaRPr lang="sk-SK" sz="2400" i="1" dirty="0">
              <a:solidFill>
                <a:srgbClr val="FF000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402" y="4170852"/>
            <a:ext cx="8348123" cy="1895367"/>
          </a:xfrm>
        </p:spPr>
        <p:txBody>
          <a:bodyPr>
            <a:normAutofit/>
          </a:bodyPr>
          <a:lstStyle/>
          <a:p>
            <a:pPr marL="713232" lvl="1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Vovedenie </a:t>
            </a:r>
            <a:r>
              <a:rPr lang="sk-SK" sz="3200" dirty="0">
                <a:solidFill>
                  <a:srgbClr val="0070C0"/>
                </a:solidFill>
                <a:latin typeface="Constantia" panose="02030602050306030303" pitchFamily="18" charset="0"/>
              </a:rPr>
              <a:t>do problematiky viery </a:t>
            </a:r>
            <a:endParaRPr lang="sk-SK" sz="3200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713232" lvl="1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Načrtnutie úlohy nadprirodzenej viery v</a:t>
            </a:r>
            <a:r>
              <a:rPr lang="sk-SK" sz="3200" dirty="0">
                <a:solidFill>
                  <a:srgbClr val="0070C0"/>
                </a:solidFill>
                <a:latin typeface="Constantia" panose="02030602050306030303" pitchFamily="18" charset="0"/>
              </a:rPr>
              <a:t> živote kresťana</a:t>
            </a:r>
            <a:r>
              <a:rPr lang="sk-SK" sz="32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.</a:t>
            </a:r>
            <a:endParaRPr lang="sk-SK" sz="32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 smtClean="0"/>
              <a:t>	Úvod</a:t>
            </a:r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 txBox="1">
            <a:spLocks/>
          </p:cNvSpPr>
          <p:nvPr/>
        </p:nvSpPr>
        <p:spPr>
          <a:xfrm>
            <a:off x="603764" y="1434663"/>
            <a:ext cx="9567333" cy="25995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defTabSz="914400">
              <a:buNone/>
            </a:pPr>
            <a:r>
              <a:rPr lang="sk-SK" sz="3200" dirty="0"/>
              <a:t>„</a:t>
            </a:r>
            <a:r>
              <a:rPr lang="sk-SK" sz="3200" b="1" dirty="0"/>
              <a:t>Viera ako odpoveď človeka </a:t>
            </a:r>
            <a:r>
              <a:rPr lang="sk-SK" sz="3200" b="1" dirty="0" smtClean="0"/>
              <a:t>Bohu</a:t>
            </a:r>
            <a:r>
              <a:rPr lang="sk-SK" sz="3200" dirty="0" smtClean="0"/>
              <a:t>“</a:t>
            </a:r>
          </a:p>
          <a:p>
            <a:pPr marL="0" indent="0" algn="just" defTabSz="914400">
              <a:buNone/>
            </a:pPr>
            <a:endParaRPr lang="sk-SK" sz="800" dirty="0" smtClean="0"/>
          </a:p>
          <a:p>
            <a:pPr marL="713232" lvl="1" indent="-457200" algn="just" defTabSz="9144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sz="2800" dirty="0" smtClean="0"/>
              <a:t> </a:t>
            </a:r>
            <a:r>
              <a:rPr lang="sk-SK" sz="3200" dirty="0" smtClean="0"/>
              <a:t>Čo </a:t>
            </a:r>
            <a:r>
              <a:rPr lang="sk-SK" sz="3200" dirty="0"/>
              <a:t>je viera? </a:t>
            </a:r>
            <a:endParaRPr lang="sk-SK" sz="3200" dirty="0" smtClean="0"/>
          </a:p>
          <a:p>
            <a:pPr marL="770382" lvl="1" indent="-514350" algn="just" defTabSz="9144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sz="3200" dirty="0" smtClean="0"/>
              <a:t>Prečo </a:t>
            </a:r>
            <a:r>
              <a:rPr lang="sk-SK" sz="3200" dirty="0"/>
              <a:t>veriť? </a:t>
            </a:r>
            <a:endParaRPr lang="sk-SK" sz="3200" dirty="0" smtClean="0"/>
          </a:p>
          <a:p>
            <a:pPr marL="770382" lvl="1" indent="-514350" algn="just" defTabSz="9144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sz="3200" dirty="0" smtClean="0"/>
              <a:t>Aký </a:t>
            </a:r>
            <a:r>
              <a:rPr lang="sk-SK" sz="3200" dirty="0"/>
              <a:t>je zmysel katolíckej viery?</a:t>
            </a:r>
            <a:r>
              <a:rPr lang="sk-SK" sz="2800" dirty="0"/>
              <a:t> </a:t>
            </a:r>
            <a:endParaRPr lang="sk-SK" sz="2800" dirty="0">
              <a:solidFill>
                <a:schemeClr val="accent3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40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303" y="1323424"/>
            <a:ext cx="4803228" cy="4866729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sk-SK" sz="3600" dirty="0">
                <a:latin typeface="Constantia" panose="02030602050306030303" pitchFamily="18" charset="0"/>
              </a:rPr>
              <a:t>Hriechmi proti viere nazývame vedome zmýšľanie alebo konanie, ktoré môže ohroziť, oslabiť, alebo celkom zničiť nadprirodzenú vieru v </a:t>
            </a:r>
            <a:r>
              <a:rPr lang="sk-SK" sz="3600" dirty="0" smtClean="0">
                <a:latin typeface="Constantia" panose="02030602050306030303" pitchFamily="18" charset="0"/>
              </a:rPr>
              <a:t>človeku.</a:t>
            </a:r>
            <a:endParaRPr lang="sk-SK" sz="3600" dirty="0">
              <a:latin typeface="Constantia" panose="02030602050306030303" pitchFamily="18" charset="0"/>
            </a:endParaRPr>
          </a:p>
          <a:p>
            <a:pPr marL="109728" indent="0">
              <a:buNone/>
            </a:pPr>
            <a:r>
              <a:rPr lang="sk-SK" sz="3200" dirty="0"/>
              <a:t>   	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9. Hriechy proti viere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4098" name="Picture 2" descr="C:\Users\fudal\Dropbox\FF kazne\Kázne SK f\Dogmatika FF 2015\Vyučovanie v Seminári FF 2015\Diecézna škola viery\Viera v živote kresťana\bbb80a96-09b6-4b21-a04f-b733ffc1b2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98" y="1123743"/>
            <a:ext cx="4612844" cy="5056339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2" y="1294199"/>
            <a:ext cx="11508828" cy="4686187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endParaRPr lang="sk-SK" sz="3200" b="1" i="1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sk-SK" sz="3200" b="1" i="1" dirty="0" smtClean="0">
                <a:solidFill>
                  <a:schemeClr val="accent1">
                    <a:lumMod val="75000"/>
                  </a:schemeClr>
                </a:solidFill>
              </a:rPr>
              <a:t> a</a:t>
            </a:r>
            <a:r>
              <a:rPr lang="sk-SK" sz="3200" b="1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sk-SK" sz="3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3200" b="1" i="1" dirty="0">
                <a:solidFill>
                  <a:schemeClr val="accent1">
                    <a:lumMod val="75000"/>
                  </a:schemeClr>
                </a:solidFill>
              </a:rPr>
              <a:t>Dobrovoľné pochybovanie o zjavených pravdách </a:t>
            </a:r>
            <a:r>
              <a:rPr lang="sk-SK" sz="3200" b="1" i="1" dirty="0" smtClean="0">
                <a:solidFill>
                  <a:schemeClr val="accent1">
                    <a:lumMod val="75000"/>
                  </a:schemeClr>
                </a:solidFill>
              </a:rPr>
              <a:t>viery</a:t>
            </a:r>
          </a:p>
          <a:p>
            <a:pPr marL="393192" lvl="1" indent="0">
              <a:buNone/>
            </a:pPr>
            <a:endParaRPr lang="sk-SK" sz="800" dirty="0"/>
          </a:p>
          <a:p>
            <a:pPr lvl="3">
              <a:buFont typeface="Wingdings" panose="05000000000000000000" pitchFamily="2" charset="2"/>
              <a:buChar char="q"/>
            </a:pPr>
            <a:r>
              <a:rPr lang="sk-SK" sz="2800" dirty="0" smtClean="0"/>
              <a:t> Keďže Boh nemôže </a:t>
            </a:r>
            <a:r>
              <a:rPr lang="sk-SK" sz="2800" dirty="0"/>
              <a:t>klamať, bolo by nerozumné </a:t>
            </a:r>
            <a:r>
              <a:rPr lang="sk-SK" sz="2800" dirty="0" smtClean="0"/>
              <a:t>pochybovať o pravdách, ktoré nám činmi a slovami sám zjavil.</a:t>
            </a:r>
            <a:r>
              <a:rPr lang="sk-SK" sz="2400" dirty="0" smtClean="0"/>
              <a:t> </a:t>
            </a:r>
            <a:endParaRPr lang="sk-SK" sz="2400" dirty="0"/>
          </a:p>
          <a:p>
            <a:pPr marL="109728" indent="0">
              <a:buNone/>
            </a:pPr>
            <a:endParaRPr lang="sk-SK" sz="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sk-SK" sz="3200" b="1" i="1" dirty="0" smtClean="0">
                <a:solidFill>
                  <a:schemeClr val="accent1">
                    <a:lumMod val="75000"/>
                  </a:schemeClr>
                </a:solidFill>
              </a:rPr>
              <a:t> b</a:t>
            </a:r>
            <a:r>
              <a:rPr lang="sk-SK" sz="3200" b="1" i="1" dirty="0">
                <a:solidFill>
                  <a:schemeClr val="accent1">
                    <a:lumMod val="75000"/>
                  </a:schemeClr>
                </a:solidFill>
              </a:rPr>
              <a:t>) Dobrovoľné odmietanie viery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 (nevera</a:t>
            </a:r>
            <a:r>
              <a:rPr lang="sk-SK" sz="3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393192" lvl="1" indent="0">
              <a:buNone/>
            </a:pPr>
            <a:endParaRPr lang="sk-SK" sz="800" dirty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q"/>
            </a:pPr>
            <a:r>
              <a:rPr lang="sk-SK" sz="2800" dirty="0" smtClean="0"/>
              <a:t> Ak </a:t>
            </a:r>
            <a:r>
              <a:rPr lang="sk-SK" sz="2800" dirty="0"/>
              <a:t>niekto odmieta považovať za pravdivé, čo Boh zjavil a čo Cirkev predkladá veriť.</a:t>
            </a:r>
            <a:r>
              <a:rPr lang="sk-SK" sz="2400" dirty="0"/>
              <a:t> </a:t>
            </a:r>
            <a:r>
              <a:rPr lang="sk-SK" sz="1800" dirty="0"/>
              <a:t>(</a:t>
            </a:r>
            <a:r>
              <a:rPr lang="sk-SK" sz="1800" dirty="0" err="1"/>
              <a:t>Porov</a:t>
            </a:r>
            <a:r>
              <a:rPr lang="sk-SK" sz="1800" dirty="0"/>
              <a:t>. </a:t>
            </a:r>
            <a:r>
              <a:rPr lang="sk-SK" sz="1800" i="1" dirty="0"/>
              <a:t>KKC</a:t>
            </a:r>
            <a:r>
              <a:rPr lang="sk-SK" sz="1800" dirty="0"/>
              <a:t> 2088 - 2089)</a:t>
            </a:r>
          </a:p>
          <a:p>
            <a:endParaRPr lang="sk-SK" sz="32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9. Hriechy proti viere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2" y="1294199"/>
            <a:ext cx="11508828" cy="4686187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sk-SK" sz="3200" b="1" i="1" dirty="0" smtClean="0">
                <a:solidFill>
                  <a:schemeClr val="accent1">
                    <a:lumMod val="75000"/>
                  </a:schemeClr>
                </a:solidFill>
              </a:rPr>
              <a:t> c</a:t>
            </a:r>
            <a:r>
              <a:rPr lang="sk-SK" sz="3200" b="1" i="1" dirty="0">
                <a:solidFill>
                  <a:schemeClr val="accent1">
                    <a:lumMod val="75000"/>
                  </a:schemeClr>
                </a:solidFill>
              </a:rPr>
              <a:t>) Heréza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(bludné tvrdenie)</a:t>
            </a:r>
            <a:endParaRPr lang="sk-SK" sz="800" dirty="0" smtClean="0"/>
          </a:p>
          <a:p>
            <a:pPr lvl="3">
              <a:buFont typeface="Wingdings" panose="05000000000000000000" pitchFamily="2" charset="2"/>
              <a:buChar char="q"/>
            </a:pPr>
            <a:r>
              <a:rPr lang="sk-SK" sz="2800" dirty="0"/>
              <a:t> </a:t>
            </a:r>
            <a:r>
              <a:rPr lang="sk-SK" sz="2800" dirty="0" smtClean="0"/>
              <a:t>Ak </a:t>
            </a:r>
            <a:r>
              <a:rPr lang="sk-SK" sz="2800" dirty="0"/>
              <a:t>nejaký pokrstený človek vedome popiera alebo spochybňuje </a:t>
            </a:r>
            <a:r>
              <a:rPr lang="sk-SK" sz="2800" dirty="0" smtClean="0"/>
              <a:t>  pravdu </a:t>
            </a:r>
            <a:r>
              <a:rPr lang="sk-SK" sz="2800" dirty="0"/>
              <a:t>viery, ktorú Cirkev uznala a vyhlásila za Bohom zjavenú.</a:t>
            </a:r>
            <a:r>
              <a:rPr lang="sk-SK" sz="2400" dirty="0" smtClean="0"/>
              <a:t> </a:t>
            </a:r>
          </a:p>
          <a:p>
            <a:pPr marL="109728" indent="0">
              <a:buNone/>
            </a:pPr>
            <a:endParaRPr lang="sk-SK" sz="8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</a:rPr>
              <a:t> d) Apostáza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(odpadnutie od viery)</a:t>
            </a:r>
            <a:endParaRPr lang="sk-SK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q"/>
            </a:pPr>
            <a:r>
              <a:rPr lang="sk-SK" sz="2800" dirty="0" smtClean="0"/>
              <a:t> Ide o úplné odvrhnutie kresťanskej viery.</a:t>
            </a:r>
          </a:p>
          <a:p>
            <a:pPr marL="914400" lvl="3" indent="0">
              <a:buNone/>
            </a:pPr>
            <a:endParaRPr lang="sk-SK" sz="8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</a:rPr>
              <a:t> e</a:t>
            </a:r>
            <a:r>
              <a:rPr lang="pl-PL" sz="3200" b="1" i="1" dirty="0">
                <a:solidFill>
                  <a:schemeClr val="accent1">
                    <a:lumMod val="75000"/>
                  </a:schemeClr>
                </a:solidFill>
              </a:rPr>
              <a:t>) Schizma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(rozkol - rozdelenie)</a:t>
            </a:r>
            <a:r>
              <a:rPr lang="sk-SK" sz="2800" dirty="0" smtClean="0"/>
              <a:t>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sk-SK" sz="2800" dirty="0" smtClean="0"/>
              <a:t> </a:t>
            </a:r>
            <a:r>
              <a:rPr lang="sk-SK" sz="2800" dirty="0"/>
              <a:t>Ide o vedome oddelenie sa od spoločenstva veriacich, spojené s odmietnutím poslušnosti voči pápežovi a voči hierarchii Cirkvi.</a:t>
            </a:r>
            <a:endParaRPr lang="sk-SK" sz="2800" dirty="0" smtClean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9. Hriechy proti viere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2" y="1252159"/>
            <a:ext cx="11508828" cy="4686187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sk-SK" sz="3200" b="1" i="1" dirty="0">
                <a:solidFill>
                  <a:schemeClr val="accent1">
                    <a:lumMod val="75000"/>
                  </a:schemeClr>
                </a:solidFill>
              </a:rPr>
              <a:t> f) Zapretie </a:t>
            </a:r>
            <a:r>
              <a:rPr lang="sk-SK" sz="3200" b="1" i="1" dirty="0" smtClean="0">
                <a:solidFill>
                  <a:schemeClr val="accent1">
                    <a:lumMod val="75000"/>
                  </a:schemeClr>
                </a:solidFill>
              </a:rPr>
              <a:t>viery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sk-SK" sz="2400" dirty="0" smtClean="0"/>
              <a:t> </a:t>
            </a:r>
            <a:r>
              <a:rPr lang="sk-SK" sz="2800" dirty="0" smtClean="0"/>
              <a:t> </a:t>
            </a:r>
            <a:r>
              <a:rPr lang="sk-SK" sz="2800" dirty="0"/>
              <a:t>Ide o zrieknutie sa viery z nejakého dôvodu alebo o neopodstatnené hanbenie za vieru a za osobný vzťah s Bohom. </a:t>
            </a:r>
            <a:endParaRPr lang="sk-SK" sz="2800" dirty="0" smtClean="0"/>
          </a:p>
          <a:p>
            <a:pPr marL="109728" indent="0">
              <a:buNone/>
            </a:pPr>
            <a:endParaRPr lang="sk-SK" sz="8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3200" b="1" i="1" dirty="0">
                <a:solidFill>
                  <a:schemeClr val="accent1">
                    <a:lumMod val="75000"/>
                  </a:schemeClr>
                </a:solidFill>
              </a:rPr>
              <a:t> g) Viera v povery</a:t>
            </a:r>
            <a:endParaRPr lang="sk-SK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q"/>
            </a:pPr>
            <a:r>
              <a:rPr lang="sk-SK" sz="2800" dirty="0"/>
              <a:t> Ak človek neprávom pripisuje nejakej veci alebo činnosti zvláštnu moc, ktorú jej Boh nedal.</a:t>
            </a:r>
            <a:endParaRPr lang="sk-SK" sz="8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3200" b="1" i="1" dirty="0">
                <a:solidFill>
                  <a:schemeClr val="accent1">
                    <a:lumMod val="75000"/>
                  </a:schemeClr>
                </a:solidFill>
              </a:rPr>
              <a:t> h) </a:t>
            </a:r>
            <a:r>
              <a:rPr lang="pl-PL" sz="2800" b="1" i="1" dirty="0">
                <a:solidFill>
                  <a:schemeClr val="accent1">
                    <a:lumMod val="75000"/>
                  </a:schemeClr>
                </a:solidFill>
              </a:rPr>
              <a:t>Pravidelné zanedbávanie osobnej modlitby a čítania Sv. </a:t>
            </a:r>
            <a:r>
              <a:rPr lang="pl-PL" sz="2800" b="1" i="1" dirty="0" smtClean="0">
                <a:solidFill>
                  <a:schemeClr val="accent1">
                    <a:lumMod val="75000"/>
                  </a:schemeClr>
                </a:solidFill>
              </a:rPr>
              <a:t>Písma</a:t>
            </a:r>
          </a:p>
          <a:p>
            <a:pPr marL="393192" lvl="1" indent="0"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pl-PL" sz="3200" b="1" i="1" dirty="0">
                <a:solidFill>
                  <a:schemeClr val="accent1">
                    <a:lumMod val="75000"/>
                  </a:schemeClr>
                </a:solidFill>
              </a:rPr>
              <a:t>)  Ľahostajnosť v praktizovaní sviatostného života</a:t>
            </a:r>
            <a:endParaRPr lang="pl-PL" sz="32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9. Hriechy proti viere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 rot="402529">
            <a:off x="4671768" y="5988522"/>
            <a:ext cx="5878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dirty="0" smtClean="0">
                <a:solidFill>
                  <a:srgbClr val="FBD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Ďakujem za Vašu pozornosť</a:t>
            </a:r>
            <a:endParaRPr lang="sk-SK" sz="3000" b="1" dirty="0">
              <a:solidFill>
                <a:srgbClr val="FBD5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6146" name="Picture 2" descr="Konzervatívny denní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/>
          <a:stretch/>
        </p:blipFill>
        <p:spPr bwMode="auto">
          <a:xfrm>
            <a:off x="9890223" y="5496911"/>
            <a:ext cx="1892877" cy="13505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udal\Dropbox\FF kazne\Kázne SK f\Dogmatika FF 2015\Vyučovanie v Seminári FF 2015\Diecézna škola viery\Viera v živote kresťana\kneeling-before-jesus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180" y="5492224"/>
            <a:ext cx="440420" cy="1350578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udal\Dropbox\FF kazne\Kázne SK f\Dogmatika FF 2015\Vyučovanie v Seminári FF 2015\Diecézna škola viery\Viera v živote kresťana\abstract-blue-white-wave-background_41084-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" y="0"/>
            <a:ext cx="12191999" cy="21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udal\Dropbox\FF kazne\Kázne SK f\Dogmatika FF 2015\Vyučovanie v Seminári FF 2015\Diecézna škola viery\Viera v živote kresťana\abstract-blue-white-wave-background_41084-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0166"/>
            <a:ext cx="12191999" cy="21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2" y="1294199"/>
            <a:ext cx="11508828" cy="46861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400" i="1" dirty="0" smtClean="0"/>
              <a:t>Katechizmus </a:t>
            </a:r>
            <a:r>
              <a:rPr lang="sk-SK" sz="2400" i="1" dirty="0"/>
              <a:t>Katolíckej cirkvi </a:t>
            </a:r>
            <a:r>
              <a:rPr lang="sk-SK" sz="2400" dirty="0"/>
              <a:t>(</a:t>
            </a:r>
            <a:r>
              <a:rPr lang="sk-SK" sz="2400" i="1" dirty="0"/>
              <a:t>KKC</a:t>
            </a:r>
            <a:r>
              <a:rPr lang="sk-SK" sz="2400" dirty="0"/>
              <a:t>)</a:t>
            </a:r>
            <a:r>
              <a:rPr lang="sk-SK" sz="2400" i="1" dirty="0"/>
              <a:t>. </a:t>
            </a:r>
            <a:r>
              <a:rPr lang="sk-SK" sz="2400" dirty="0"/>
              <a:t>Trnava: SSV, 1998.</a:t>
            </a:r>
          </a:p>
          <a:p>
            <a:pPr>
              <a:lnSpc>
                <a:spcPct val="150000"/>
              </a:lnSpc>
            </a:pPr>
            <a:r>
              <a:rPr lang="sk-SK" sz="2400" i="1" dirty="0"/>
              <a:t>Kódex kanonického práva </a:t>
            </a:r>
            <a:r>
              <a:rPr lang="sk-SK" sz="2400" dirty="0"/>
              <a:t>(</a:t>
            </a:r>
            <a:r>
              <a:rPr lang="sk-SK" sz="2400" i="1" dirty="0"/>
              <a:t>CIC)</a:t>
            </a:r>
            <a:r>
              <a:rPr lang="sk-SK" sz="2400" dirty="0"/>
              <a:t>. Latinsko-slovenské vydanie. Trnava: SSV, 1996.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DENZINGER, </a:t>
            </a:r>
            <a:r>
              <a:rPr lang="sk-SK" sz="2400" dirty="0" err="1"/>
              <a:t>Heinrich</a:t>
            </a:r>
            <a:r>
              <a:rPr lang="sk-SK" sz="2400" dirty="0"/>
              <a:t>. - HÜNERMANN, Peter. </a:t>
            </a:r>
            <a:r>
              <a:rPr lang="sk-SK" sz="2400" i="1" dirty="0" err="1"/>
              <a:t>Enchiridion</a:t>
            </a:r>
            <a:r>
              <a:rPr lang="sk-SK" sz="2400" i="1" dirty="0"/>
              <a:t> </a:t>
            </a:r>
            <a:r>
              <a:rPr lang="sk-SK" sz="2400" i="1" dirty="0" err="1"/>
              <a:t>symbolorum</a:t>
            </a:r>
            <a:r>
              <a:rPr lang="sk-SK" sz="2400" i="1" dirty="0"/>
              <a:t> </a:t>
            </a:r>
            <a:r>
              <a:rPr lang="sk-SK" sz="2400" i="1" dirty="0" smtClean="0"/>
              <a:t>	</a:t>
            </a:r>
            <a:r>
              <a:rPr lang="sk-SK" sz="2400" i="1" dirty="0" err="1" smtClean="0"/>
              <a:t>definitionum</a:t>
            </a:r>
            <a:r>
              <a:rPr lang="sk-SK" sz="2400" i="1" dirty="0" smtClean="0"/>
              <a:t> </a:t>
            </a:r>
            <a:r>
              <a:rPr lang="sk-SK" sz="2400" i="1" dirty="0" err="1"/>
              <a:t>et</a:t>
            </a:r>
            <a:r>
              <a:rPr lang="sk-SK" sz="2400" i="1" dirty="0"/>
              <a:t> </a:t>
            </a:r>
            <a:r>
              <a:rPr lang="sk-SK" sz="2400" i="1" dirty="0" err="1"/>
              <a:t>declarationum</a:t>
            </a:r>
            <a:r>
              <a:rPr lang="sk-SK" sz="2400" i="1" dirty="0"/>
              <a:t> </a:t>
            </a:r>
            <a:r>
              <a:rPr lang="sk-SK" sz="2400" i="1" dirty="0" err="1"/>
              <a:t>de</a:t>
            </a:r>
            <a:r>
              <a:rPr lang="sk-SK" sz="2400" i="1" dirty="0"/>
              <a:t> </a:t>
            </a:r>
            <a:r>
              <a:rPr lang="sk-SK" sz="2400" i="1" dirty="0" err="1"/>
              <a:t>rebus</a:t>
            </a:r>
            <a:r>
              <a:rPr lang="sk-SK" sz="2400" i="1" dirty="0"/>
              <a:t> </a:t>
            </a:r>
            <a:r>
              <a:rPr lang="sk-SK" sz="2400" i="1" dirty="0" err="1"/>
              <a:t>fidei</a:t>
            </a:r>
            <a:r>
              <a:rPr lang="sk-SK" sz="2400" i="1" dirty="0"/>
              <a:t> </a:t>
            </a:r>
            <a:r>
              <a:rPr lang="sk-SK" sz="2400" i="1" dirty="0" err="1"/>
              <a:t>et</a:t>
            </a:r>
            <a:r>
              <a:rPr lang="sk-SK" sz="2400" i="1" dirty="0"/>
              <a:t> </a:t>
            </a:r>
            <a:r>
              <a:rPr lang="sk-SK" sz="2400" i="1" dirty="0" err="1"/>
              <a:t>morum</a:t>
            </a:r>
            <a:r>
              <a:rPr lang="sk-SK" sz="2400" i="1" dirty="0"/>
              <a:t> (DZ)</a:t>
            </a:r>
            <a:r>
              <a:rPr lang="sk-SK" sz="2400" dirty="0"/>
              <a:t>. Bologna: </a:t>
            </a:r>
            <a:r>
              <a:rPr lang="sk-SK" sz="2400" dirty="0" err="1" smtClean="0"/>
              <a:t>Edizioni</a:t>
            </a:r>
            <a:r>
              <a:rPr lang="sk-SK" sz="2400" dirty="0" smtClean="0"/>
              <a:t> 	</a:t>
            </a:r>
            <a:r>
              <a:rPr lang="sk-SK" sz="2400" dirty="0" err="1" smtClean="0"/>
              <a:t>Dehoniane</a:t>
            </a:r>
            <a:r>
              <a:rPr lang="sk-SK" sz="2400" dirty="0" smtClean="0"/>
              <a:t> </a:t>
            </a:r>
            <a:r>
              <a:rPr lang="sk-SK" sz="2400" dirty="0"/>
              <a:t>Bologna (EDB), 2003.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MALÝ, V. </a:t>
            </a:r>
            <a:r>
              <a:rPr lang="sk-SK" sz="2400" i="1" dirty="0"/>
              <a:t>Poučenie o sviatosti birmovania</a:t>
            </a:r>
            <a:r>
              <a:rPr lang="sk-SK" sz="2400" dirty="0"/>
              <a:t>. Trnava: SSV, 1999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GERČAK, František. </a:t>
            </a:r>
            <a:r>
              <a:rPr lang="sk-SK" sz="2400" i="1" dirty="0"/>
              <a:t>Poznaj a ver – Vierouka. </a:t>
            </a:r>
            <a:r>
              <a:rPr lang="sk-SK" sz="2400" dirty="0"/>
              <a:t>Kapušany: Vydavateľstvo </a:t>
            </a:r>
            <a:endParaRPr lang="sk-SK" sz="2400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sk-SK" sz="2400" dirty="0"/>
              <a:t>	</a:t>
            </a:r>
            <a:r>
              <a:rPr lang="sk-SK" sz="2400" dirty="0" smtClean="0"/>
              <a:t>Ing</a:t>
            </a:r>
            <a:r>
              <a:rPr lang="sk-SK" sz="2400" dirty="0"/>
              <a:t>. Štefánia Beňová - </a:t>
            </a:r>
            <a:r>
              <a:rPr lang="sk-SK" sz="2400" dirty="0" err="1"/>
              <a:t>Bens</a:t>
            </a:r>
            <a:r>
              <a:rPr lang="sk-SK" sz="2400" dirty="0"/>
              <a:t>, 2002.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/>
          </a:bodyPr>
          <a:lstStyle/>
          <a:p>
            <a:r>
              <a:rPr lang="sk-SK" dirty="0" smtClean="0">
                <a:effectLst/>
              </a:rPr>
              <a:t>Použitá literatúra</a:t>
            </a:r>
            <a:endParaRPr lang="sk-SK" dirty="0">
              <a:effectLst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699051" y="6209409"/>
            <a:ext cx="419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Vypracoval: </a:t>
            </a:r>
            <a:r>
              <a:rPr lang="sk-SK" b="1" dirty="0"/>
              <a:t>František </a:t>
            </a:r>
            <a:r>
              <a:rPr lang="sk-SK" b="1" dirty="0" err="1" smtClean="0"/>
              <a:t>Fudaly</a:t>
            </a:r>
            <a:r>
              <a:rPr lang="sk-SK" b="1" dirty="0"/>
              <a:t>	</a:t>
            </a:r>
            <a:r>
              <a:rPr lang="sk-SK" b="1" dirty="0" smtClean="0"/>
              <a:t>  </a:t>
            </a:r>
            <a:r>
              <a:rPr lang="sk-SK" sz="1600" dirty="0" smtClean="0"/>
              <a:t>© 2020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6188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udal\Dropbox\FF kazne\Kázne SK f\Dogmatika FF 2015\Vyučovanie v Seminári FF 2015\Diecézna škola viery\Viera v živote kresťana\light-blue-wavy-background_1035-8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1" y="5254"/>
            <a:ext cx="12188789" cy="68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67" y="3629476"/>
            <a:ext cx="4250057" cy="296051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 smtClean="0"/>
              <a:t>	</a:t>
            </a:r>
            <a:r>
              <a:rPr lang="sk-SK" dirty="0">
                <a:effectLst/>
              </a:rPr>
              <a:t>1. Hľadanie odpovedí</a:t>
            </a:r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 txBox="1">
            <a:spLocks/>
          </p:cNvSpPr>
          <p:nvPr/>
        </p:nvSpPr>
        <p:spPr>
          <a:xfrm>
            <a:off x="603763" y="1434663"/>
            <a:ext cx="9727905" cy="25995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algn="just" defTabSz="914400">
              <a:buFont typeface="Wingdings" panose="05000000000000000000" pitchFamily="2" charset="2"/>
              <a:buChar char="v"/>
            </a:pPr>
            <a:r>
              <a:rPr lang="sk-SK" sz="3600" dirty="0" smtClean="0">
                <a:solidFill>
                  <a:srgbClr val="C00000"/>
                </a:solidFill>
              </a:rPr>
              <a:t>„</a:t>
            </a:r>
            <a:r>
              <a:rPr lang="sk-SK" sz="3200" b="1" dirty="0">
                <a:solidFill>
                  <a:srgbClr val="C00000"/>
                </a:solidFill>
              </a:rPr>
              <a:t>Odkiaľ </a:t>
            </a:r>
            <a:r>
              <a:rPr lang="sk-SK" sz="3200" b="1" dirty="0" smtClean="0">
                <a:solidFill>
                  <a:srgbClr val="C00000"/>
                </a:solidFill>
              </a:rPr>
              <a:t>som</a:t>
            </a:r>
            <a:r>
              <a:rPr lang="sk-SK" sz="3200" b="1" dirty="0">
                <a:solidFill>
                  <a:srgbClr val="C00000"/>
                </a:solidFill>
              </a:rPr>
              <a:t>? </a:t>
            </a:r>
            <a:endParaRPr lang="sk-SK" sz="3200" b="1" dirty="0" smtClean="0">
              <a:solidFill>
                <a:srgbClr val="C00000"/>
              </a:solidFill>
            </a:endParaRPr>
          </a:p>
          <a:p>
            <a:pPr marL="457200" indent="-457200" algn="just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200" b="1" dirty="0" smtClean="0">
                <a:solidFill>
                  <a:srgbClr val="C00000"/>
                </a:solidFill>
              </a:rPr>
              <a:t>		Prečo </a:t>
            </a:r>
            <a:r>
              <a:rPr lang="sk-SK" sz="3200" b="1" dirty="0">
                <a:solidFill>
                  <a:srgbClr val="C00000"/>
                </a:solidFill>
              </a:rPr>
              <a:t>som na svete</a:t>
            </a:r>
            <a:r>
              <a:rPr lang="sk-SK" sz="4100" b="1" dirty="0">
                <a:solidFill>
                  <a:srgbClr val="C00000"/>
                </a:solidFill>
              </a:rPr>
              <a:t>?</a:t>
            </a:r>
            <a:r>
              <a:rPr lang="sk-SK" sz="3800" b="1" dirty="0">
                <a:solidFill>
                  <a:srgbClr val="C00000"/>
                </a:solidFill>
              </a:rPr>
              <a:t> </a:t>
            </a:r>
            <a:endParaRPr lang="sk-SK" sz="3800" b="1" dirty="0" smtClean="0">
              <a:solidFill>
                <a:srgbClr val="C00000"/>
              </a:solidFill>
            </a:endParaRPr>
          </a:p>
          <a:p>
            <a:pPr marL="457200" indent="-457200" algn="just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200" b="1" dirty="0" smtClean="0">
                <a:solidFill>
                  <a:srgbClr val="C00000"/>
                </a:solidFill>
              </a:rPr>
              <a:t>				Aký </a:t>
            </a:r>
            <a:r>
              <a:rPr lang="sk-SK" sz="3200" b="1" dirty="0">
                <a:solidFill>
                  <a:srgbClr val="C00000"/>
                </a:solidFill>
              </a:rPr>
              <a:t>má môj život zmysel</a:t>
            </a:r>
            <a:r>
              <a:rPr lang="sk-SK" sz="5700" b="1" dirty="0">
                <a:solidFill>
                  <a:srgbClr val="C00000"/>
                </a:solidFill>
              </a:rPr>
              <a:t>?</a:t>
            </a:r>
            <a:r>
              <a:rPr lang="sk-SK" sz="3200" b="1" dirty="0">
                <a:solidFill>
                  <a:srgbClr val="C00000"/>
                </a:solidFill>
              </a:rPr>
              <a:t> </a:t>
            </a:r>
            <a:r>
              <a:rPr lang="sk-SK" sz="3200" dirty="0" smtClean="0">
                <a:solidFill>
                  <a:srgbClr val="C00000"/>
                </a:solidFill>
              </a:rPr>
              <a:t>“</a:t>
            </a:r>
          </a:p>
          <a:p>
            <a:pPr marL="0" indent="0" algn="just" defTabSz="914400">
              <a:buNone/>
            </a:pPr>
            <a:endParaRPr lang="sk-SK" sz="800" dirty="0" smtClean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75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75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75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26" y="261901"/>
            <a:ext cx="1743075" cy="26289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0" y="3923094"/>
            <a:ext cx="2143125" cy="21431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Rozoberanie záhad: Pôvod a vznik ľudstva ešte stále nie je úplne jasný, a  preto sa ho snažia vysvetliť mnohé teórie | REFRESHER.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14" y="4910419"/>
            <a:ext cx="4086127" cy="1613338"/>
          </a:xfrm>
          <a:prstGeom prst="rect">
            <a:avLst/>
          </a:prstGeom>
          <a:noFill/>
          <a:effectLst>
            <a:softEdge rad="1270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Medio ambiente, Epigenética y Salud - El Quinto Po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581092" y="399684"/>
            <a:ext cx="3610907" cy="240727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601" y="2764217"/>
            <a:ext cx="2495550" cy="18288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Adolf Hitler | Biography, Rise to Power, &amp; Facts | Britan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011" y="3285255"/>
            <a:ext cx="1263590" cy="1656851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50" y="828371"/>
            <a:ext cx="3011754" cy="169411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 descr="Stephen Hawking | Speaker | 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02" y="2734440"/>
            <a:ext cx="1788838" cy="1345151"/>
          </a:xfrm>
          <a:prstGeom prst="rect">
            <a:avLst/>
          </a:prstGeom>
          <a:noFill/>
          <a:effectLst>
            <a:softEdge rad="63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Achillove päty evolúcie - Pôvod života (ukážka) - YouTub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46" y="4333399"/>
            <a:ext cx="2317884" cy="1738414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udal\Dropbox\FF kazne\Kázne SK f\Dogmatika FF 2015\Vyučovanie v Seminári FF 2015\Diecézna škola viery\Viera v živote kresťana\light-blue-wavy-background_1035-8917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1" y="5254"/>
            <a:ext cx="12188789" cy="68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2921877" y="872359"/>
            <a:ext cx="5894222" cy="5759669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75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75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75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Vývojový diagram: spojnica 2"/>
          <p:cNvSpPr/>
          <p:nvPr/>
        </p:nvSpPr>
        <p:spPr>
          <a:xfrm>
            <a:off x="5462312" y="2440533"/>
            <a:ext cx="3069021" cy="28456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1502979" y="-252249"/>
            <a:ext cx="8723589" cy="7851227"/>
          </a:xfrm>
          <a:prstGeom prst="ellipse">
            <a:avLst/>
          </a:prstGeom>
          <a:gradFill>
            <a:gsLst>
              <a:gs pos="30000">
                <a:schemeClr val="accent1">
                  <a:tint val="66000"/>
                  <a:satMod val="160000"/>
                  <a:lumMod val="26000"/>
                  <a:lumOff val="74000"/>
                  <a:alpha val="24000"/>
                </a:schemeClr>
              </a:gs>
              <a:gs pos="100000">
                <a:schemeClr val="accent1">
                  <a:tint val="44500"/>
                  <a:satMod val="160000"/>
                  <a:alpha val="71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6148" name="Picture 4" descr="Old Shatterhand | OSOBNOSTI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59" y="2228683"/>
            <a:ext cx="2038350" cy="30575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ulia Hochreiner (kerelangel) auf Pinte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1440" y="2683257"/>
            <a:ext cx="1950763" cy="25293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dĺžnik 20"/>
          <p:cNvSpPr/>
          <p:nvPr/>
        </p:nvSpPr>
        <p:spPr>
          <a:xfrm>
            <a:off x="5498534" y="-490246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Obdĺžnik 21"/>
          <p:cNvSpPr/>
          <p:nvPr/>
        </p:nvSpPr>
        <p:spPr>
          <a:xfrm>
            <a:off x="2133089" y="1655703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Obdĺžnik 22"/>
          <p:cNvSpPr/>
          <p:nvPr/>
        </p:nvSpPr>
        <p:spPr>
          <a:xfrm>
            <a:off x="2036998" y="3637720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498534" y="6289121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Obdĺžnik 24"/>
          <p:cNvSpPr/>
          <p:nvPr/>
        </p:nvSpPr>
        <p:spPr>
          <a:xfrm>
            <a:off x="2777906" y="5062368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Obdĺžnik 25"/>
          <p:cNvSpPr/>
          <p:nvPr/>
        </p:nvSpPr>
        <p:spPr>
          <a:xfrm>
            <a:off x="7790425" y="5454170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Obdĺžnik 26"/>
          <p:cNvSpPr/>
          <p:nvPr/>
        </p:nvSpPr>
        <p:spPr>
          <a:xfrm>
            <a:off x="8795590" y="4080313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Obdĺžnik 28"/>
          <p:cNvSpPr/>
          <p:nvPr/>
        </p:nvSpPr>
        <p:spPr>
          <a:xfrm>
            <a:off x="8827895" y="1541902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Obdĺžnik 29"/>
          <p:cNvSpPr/>
          <p:nvPr/>
        </p:nvSpPr>
        <p:spPr>
          <a:xfrm>
            <a:off x="3318859" y="87529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Obdĺžnik 30"/>
          <p:cNvSpPr/>
          <p:nvPr/>
        </p:nvSpPr>
        <p:spPr>
          <a:xfrm>
            <a:off x="7231295" y="-123536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15" y="1271752"/>
            <a:ext cx="11041700" cy="952797"/>
          </a:xfrm>
        </p:spPr>
        <p:txBody>
          <a:bodyPr>
            <a:normAutofit/>
          </a:bodyPr>
          <a:lstStyle/>
          <a:p>
            <a:r>
              <a:rPr lang="sk-SK" dirty="0" smtClean="0"/>
              <a:t>				   </a:t>
            </a:r>
            <a:r>
              <a:rPr lang="sk-SK" b="0" dirty="0" smtClean="0">
                <a:solidFill>
                  <a:schemeClr val="tx2">
                    <a:lumMod val="50000"/>
                  </a:schemeClr>
                </a:solidFill>
                <a:effectLst/>
                <a:latin typeface="Playbill" panose="040506030A0602020202" pitchFamily="82" charset="0"/>
              </a:rPr>
              <a:t>Európan    a    indián</a:t>
            </a:r>
            <a:endParaRPr lang="sk-SK" b="0" dirty="0">
              <a:solidFill>
                <a:schemeClr val="tx2">
                  <a:lumMod val="50000"/>
                </a:schemeClr>
              </a:solidFill>
              <a:latin typeface="Playbill" panose="040506030A06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75267"/>
            <a:ext cx="11094253" cy="5409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3600" dirty="0"/>
              <a:t>Ak je človek presvedčený o nejakej skutočnosti, ktorú zatiaľ nevie dokázať, ale skôr, či neskôr si ju tu na zemi bude môcť overiť, hovoríme tomu, že má </a:t>
            </a:r>
            <a:endParaRPr lang="sk-SK" sz="3600" dirty="0" smtClean="0"/>
          </a:p>
          <a:p>
            <a:pPr marL="109728" indent="0">
              <a:buNone/>
            </a:pPr>
            <a:r>
              <a:rPr lang="sk-SK" sz="3600" b="1" dirty="0" smtClean="0">
                <a:solidFill>
                  <a:schemeClr val="accent6"/>
                </a:solidFill>
              </a:rPr>
              <a:t>prirodzenú </a:t>
            </a:r>
            <a:r>
              <a:rPr lang="sk-SK" sz="3600" b="1" dirty="0">
                <a:solidFill>
                  <a:schemeClr val="accent6"/>
                </a:solidFill>
              </a:rPr>
              <a:t>- ľudskú vieru</a:t>
            </a:r>
            <a:r>
              <a:rPr lang="sk-SK" sz="3600" dirty="0" smtClean="0">
                <a:solidFill>
                  <a:schemeClr val="accent6"/>
                </a:solidFill>
              </a:rPr>
              <a:t>.</a:t>
            </a:r>
          </a:p>
          <a:p>
            <a:pPr marL="109728" indent="0">
              <a:buNone/>
            </a:pPr>
            <a:endParaRPr lang="sk-SK" sz="800" dirty="0" smtClean="0"/>
          </a:p>
          <a:p>
            <a:pPr marL="109728" indent="0">
              <a:buNone/>
            </a:pPr>
            <a:r>
              <a:rPr lang="sk-SK" sz="3600" b="1" dirty="0"/>
              <a:t>	</a:t>
            </a:r>
            <a:r>
              <a:rPr lang="sk-SK" sz="3600" b="1" dirty="0" smtClean="0"/>
              <a:t>Takouto vierou </a:t>
            </a:r>
          </a:p>
          <a:p>
            <a:pPr marL="109728" indent="0">
              <a:buNone/>
            </a:pPr>
            <a:r>
              <a:rPr lang="sk-SK" sz="3600" b="1" dirty="0" smtClean="0"/>
              <a:t>	sme napríklad </a:t>
            </a:r>
          </a:p>
          <a:p>
            <a:pPr marL="109728" indent="0">
              <a:buNone/>
            </a:pPr>
            <a:r>
              <a:rPr lang="sk-SK" sz="3600" b="1" dirty="0" smtClean="0"/>
              <a:t>	ako deti verili, </a:t>
            </a:r>
          </a:p>
          <a:p>
            <a:pPr marL="109728" indent="0">
              <a:buNone/>
            </a:pPr>
            <a:r>
              <a:rPr lang="sk-SK" sz="3600" b="1" dirty="0" smtClean="0"/>
              <a:t>	že v Austrálii žijú :</a:t>
            </a:r>
            <a:endParaRPr lang="sk-SK" sz="3600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2.1 Prirodzená viera</a:t>
            </a: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648" y="3036670"/>
            <a:ext cx="4824559" cy="31749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08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fudal\Dropbox\FF kazne\Kázne SK f\Dogmatika FF 2015\Vyučovanie v Seminári FF 2015\Diecézna škola viery\Viera v živote kresťana\Abstract-Glowing-Light-Wave-Background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2"/>
            <a:ext cx="12192000" cy="698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535" y="1181818"/>
            <a:ext cx="2833122" cy="8656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4000" b="1" u="sng" dirty="0" smtClean="0">
                <a:solidFill>
                  <a:srgbClr val="C00000"/>
                </a:solidFill>
              </a:rPr>
              <a:t>Verím</a:t>
            </a:r>
            <a:r>
              <a:rPr lang="sk-SK" sz="4000" b="1" dirty="0" smtClean="0">
                <a:solidFill>
                  <a:srgbClr val="C00000"/>
                </a:solidFill>
              </a:rPr>
              <a:t>...</a:t>
            </a:r>
            <a:endParaRPr lang="sk-SK" sz="4000" b="1" dirty="0">
              <a:solidFill>
                <a:srgbClr val="C000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1180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2. Úloha </a:t>
            </a:r>
            <a:r>
              <a:rPr lang="sk-SK" dirty="0" smtClean="0">
                <a:effectLst/>
              </a:rPr>
              <a:t>prirodzenej viery</a:t>
            </a:r>
            <a:endParaRPr lang="sk-SK" dirty="0"/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 txBox="1">
            <a:spLocks/>
          </p:cNvSpPr>
          <p:nvPr/>
        </p:nvSpPr>
        <p:spPr>
          <a:xfrm>
            <a:off x="7966237" y="2452266"/>
            <a:ext cx="2833122" cy="86564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lnSpc>
                <a:spcPct val="150000"/>
              </a:lnSpc>
              <a:buFont typeface="Wingdings 3"/>
              <a:buNone/>
            </a:pPr>
            <a:r>
              <a:rPr lang="sk-SK" sz="3600" b="1" dirty="0" smtClean="0">
                <a:solidFill>
                  <a:srgbClr val="FFFF00"/>
                </a:solidFill>
              </a:rPr>
              <a:t>Dôverujem...</a:t>
            </a:r>
            <a:endParaRPr lang="sk-SK" sz="3600" b="1" dirty="0">
              <a:solidFill>
                <a:srgbClr val="FFFF00"/>
              </a:solidFill>
            </a:endParaRP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 txBox="1">
            <a:spLocks/>
          </p:cNvSpPr>
          <p:nvPr/>
        </p:nvSpPr>
        <p:spPr>
          <a:xfrm>
            <a:off x="178130" y="2478099"/>
            <a:ext cx="2833122" cy="86564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lnSpc>
                <a:spcPct val="150000"/>
              </a:lnSpc>
              <a:buFont typeface="Wingdings 3"/>
              <a:buNone/>
            </a:pPr>
            <a:r>
              <a:rPr lang="sk-SK" sz="3600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sk-SK" sz="3600" b="1" dirty="0" smtClean="0">
                <a:solidFill>
                  <a:schemeClr val="accent3">
                    <a:lumMod val="50000"/>
                  </a:schemeClr>
                </a:solidFill>
              </a:rPr>
              <a:t>úfam...</a:t>
            </a:r>
            <a:endParaRPr lang="sk-SK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 txBox="1">
            <a:spLocks/>
          </p:cNvSpPr>
          <p:nvPr/>
        </p:nvSpPr>
        <p:spPr>
          <a:xfrm>
            <a:off x="3947982" y="5593117"/>
            <a:ext cx="2833122" cy="86564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lnSpc>
                <a:spcPct val="150000"/>
              </a:lnSpc>
              <a:buFont typeface="Wingdings 3"/>
              <a:buNone/>
            </a:pPr>
            <a:r>
              <a:rPr lang="sk-SK" sz="3600" b="1" dirty="0" smtClean="0">
                <a:solidFill>
                  <a:schemeClr val="accent3">
                    <a:lumMod val="75000"/>
                  </a:schemeClr>
                </a:solidFill>
              </a:rPr>
              <a:t>Mám nádej...</a:t>
            </a:r>
            <a:endParaRPr lang="sk-SK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 txBox="1">
            <a:spLocks/>
          </p:cNvSpPr>
          <p:nvPr/>
        </p:nvSpPr>
        <p:spPr>
          <a:xfrm>
            <a:off x="4135861" y="3215286"/>
            <a:ext cx="2833122" cy="86564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lnSpc>
                <a:spcPct val="150000"/>
              </a:lnSpc>
              <a:buFont typeface="Wingdings 3"/>
              <a:buNone/>
            </a:pPr>
            <a:r>
              <a:rPr lang="sk-SK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Myslím si...</a:t>
            </a:r>
            <a:endParaRPr lang="sk-SK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 txBox="1">
            <a:spLocks/>
          </p:cNvSpPr>
          <p:nvPr/>
        </p:nvSpPr>
        <p:spPr>
          <a:xfrm>
            <a:off x="3531478" y="6088836"/>
            <a:ext cx="3884155" cy="86564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lnSpc>
                <a:spcPct val="150000"/>
              </a:lnSpc>
              <a:buFont typeface="Wingdings 3"/>
              <a:buNone/>
            </a:pPr>
            <a:r>
              <a:rPr lang="sk-SK" sz="3600" b="1" dirty="0" smtClean="0">
                <a:solidFill>
                  <a:schemeClr val="accent5">
                    <a:lumMod val="75000"/>
                  </a:schemeClr>
                </a:solidFill>
              </a:rPr>
              <a:t>Som presvedčený...</a:t>
            </a:r>
            <a:endParaRPr lang="sk-SK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3" name="Picture 5" descr="Úspešný slovenský šprintér J. Volko zajtra v Karlovej Vsi – Karlova 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0" y="3393109"/>
            <a:ext cx="3332326" cy="33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eleste Buckingham splnila sľub - zaspievala v autobuse plnom ľudí |  MojAndroid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8" y="1181818"/>
            <a:ext cx="3313622" cy="22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estovanie s deťmi: Prečo mnoho rodín miluje cestovanie vlakom? |  eduworld.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25" y="3448847"/>
            <a:ext cx="4927089" cy="292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Zlozvyky, ktorými si skracujete čas strávený v aute. Máte ich aj vy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265" y="595247"/>
            <a:ext cx="3693514" cy="20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Jozef Banáš o živote v Indii: Múdra rada od samotného dalajlámu Fotografia  č.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18" y="4080934"/>
            <a:ext cx="2500650" cy="16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vezdaren pozorovania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4843" y="928502"/>
            <a:ext cx="1610163" cy="24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752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75267"/>
            <a:ext cx="11094253" cy="5409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3600" b="1" dirty="0" smtClean="0">
                <a:solidFill>
                  <a:srgbClr val="C00000"/>
                </a:solidFill>
              </a:rPr>
              <a:t>Sväté písmo nás učí o: </a:t>
            </a:r>
          </a:p>
          <a:p>
            <a:r>
              <a:rPr lang="sk-SK" sz="3600" dirty="0" smtClean="0"/>
              <a:t>existencii </a:t>
            </a:r>
            <a:r>
              <a:rPr lang="sk-SK" sz="3600" dirty="0"/>
              <a:t>jediného Boha v troch božských </a:t>
            </a:r>
            <a:r>
              <a:rPr lang="sk-SK" sz="3600" dirty="0" smtClean="0"/>
              <a:t>osobách,</a:t>
            </a:r>
          </a:p>
          <a:p>
            <a:r>
              <a:rPr lang="sk-SK" sz="3600" dirty="0" smtClean="0"/>
              <a:t>o pravde </a:t>
            </a:r>
            <a:r>
              <a:rPr lang="sk-SK" sz="3600" dirty="0"/>
              <a:t>ohľadom večného života, </a:t>
            </a:r>
            <a:endParaRPr lang="sk-SK" sz="3600" dirty="0" smtClean="0"/>
          </a:p>
          <a:p>
            <a:r>
              <a:rPr lang="sk-SK" sz="3600" dirty="0" smtClean="0"/>
              <a:t>o nebi, </a:t>
            </a:r>
          </a:p>
          <a:p>
            <a:r>
              <a:rPr lang="sk-SK" sz="3600" dirty="0" smtClean="0"/>
              <a:t>o pekle, </a:t>
            </a:r>
          </a:p>
          <a:p>
            <a:r>
              <a:rPr lang="sk-SK" sz="3600" dirty="0"/>
              <a:t>o</a:t>
            </a:r>
            <a:r>
              <a:rPr lang="sk-SK" sz="3600" dirty="0" smtClean="0"/>
              <a:t> Božom synovi </a:t>
            </a:r>
          </a:p>
          <a:p>
            <a:pPr marL="109728" indent="0">
              <a:buNone/>
            </a:pPr>
            <a:r>
              <a:rPr lang="sk-SK" sz="3600" dirty="0"/>
              <a:t>	</a:t>
            </a:r>
            <a:r>
              <a:rPr lang="sk-SK" sz="3600" dirty="0" smtClean="0"/>
              <a:t>		Ježišovi Kristovi...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2.2 Nadprirodzená viera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9220" name="Picture 4" descr="JÓVENES MIVAM on Twitter: &quot;Todo es más claro cuando la biblia ilumina tu  mundo. #LeeLaBiblia http://t.co/RrOklVZbvJ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50" y="3405352"/>
            <a:ext cx="5089711" cy="28625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6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fudal\Dropbox\FF kazne\Kázne SK f\Dogmatika FF 2015\Vyučovanie v Seminári FF 2015\Diecézna škola viery\Viera v živote kresťana\light-blue-wavy-background_1035-8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" y="-123334"/>
            <a:ext cx="12188789" cy="70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450" y="1359046"/>
            <a:ext cx="6148552" cy="4318290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sk-SK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Ak </a:t>
            </a:r>
            <a:r>
              <a:rPr lang="sk-SK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niekto </a:t>
            </a:r>
            <a:r>
              <a:rPr lang="sk-SK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verí v </a:t>
            </a:r>
            <a:r>
              <a:rPr lang="sk-SK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nadprirodzené, Bohom zjavené  </a:t>
            </a:r>
            <a:r>
              <a:rPr lang="sk-SK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pravdy, ktoré </a:t>
            </a:r>
            <a:r>
              <a:rPr lang="sk-SK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 tu na zemi nedajú prirodzeným spôsobom overiť, ten verí </a:t>
            </a:r>
          </a:p>
          <a:p>
            <a:pPr marL="109728" indent="0" algn="ctr">
              <a:buNone/>
            </a:pPr>
            <a:endParaRPr lang="sk-SK" sz="3600" b="1" dirty="0"/>
          </a:p>
          <a:p>
            <a:pPr marL="109728" indent="0" algn="ctr">
              <a:buNone/>
            </a:pPr>
            <a:r>
              <a:rPr lang="sk-SK" sz="4800" b="1" dirty="0" smtClean="0">
                <a:solidFill>
                  <a:srgbClr val="C00000"/>
                </a:solidFill>
              </a:rPr>
              <a:t>nadprirodzenou vierou</a:t>
            </a:r>
            <a:r>
              <a:rPr lang="sk-SK" sz="4800" dirty="0" smtClean="0">
                <a:solidFill>
                  <a:srgbClr val="C00000"/>
                </a:solidFill>
              </a:rPr>
              <a:t>.</a:t>
            </a:r>
            <a:endParaRPr lang="sk-SK" sz="4800" b="1" dirty="0">
              <a:solidFill>
                <a:srgbClr val="C000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 smtClean="0">
                <a:effectLst/>
              </a:rPr>
              <a:t>2.2 Nadprirodzená </a:t>
            </a:r>
            <a:r>
              <a:rPr lang="sk-SK" dirty="0">
                <a:effectLst/>
              </a:rPr>
              <a:t>viera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75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75000"/>
                  </a:schemeClr>
                </a:solidFill>
              </a:rPr>
              <a:t>ako </a:t>
            </a:r>
          </a:p>
          <a:p>
            <a:r>
              <a:rPr lang="sk-SK" sz="2400" i="1" dirty="0" smtClean="0">
                <a:solidFill>
                  <a:schemeClr val="accent6">
                    <a:lumMod val="75000"/>
                  </a:schemeClr>
                </a:solidFill>
              </a:rPr>
              <a:t>odpoveď človeka Bohu</a:t>
            </a:r>
            <a:endParaRPr lang="sk-SK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AB18A768-DD64-0143-90E3-8654A2AE01EB}"/>
              </a:ext>
            </a:extLst>
          </p:cNvPr>
          <p:cNvSpPr txBox="1"/>
          <p:nvPr/>
        </p:nvSpPr>
        <p:spPr>
          <a:xfrm>
            <a:off x="10226568" y="138074"/>
            <a:ext cx="18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17. 9. 2020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11267" name="Picture 3" descr="Najsvätejšia Trojica image by MiroslavMartinec in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1184"/>
            <a:ext cx="3048000" cy="4588565"/>
          </a:xfrm>
          <a:prstGeom prst="rect">
            <a:avLst/>
          </a:prstGeom>
          <a:noFill/>
          <a:effectLst>
            <a:softEdge rad="63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fudal\Dropbox\FF kazne\Kázne SK f\Dogmatika FF 2015\Vyučovanie v Seminári FF 2015\Diecézna škola viery\Viera v živote kresťana\a12e1a088187fb081c3fff457655b9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68" y="4004446"/>
            <a:ext cx="3660871" cy="27383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ariusz Kaznowski. Mur(al)owe - PDF Free 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00" y="661294"/>
            <a:ext cx="2207636" cy="3489114"/>
          </a:xfrm>
          <a:prstGeom prst="rect">
            <a:avLst/>
          </a:prstGeom>
          <a:noFill/>
          <a:effectLst>
            <a:softEdge rad="317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996</TotalTime>
  <Words>1465</Words>
  <Application>Microsoft Office PowerPoint</Application>
  <PresentationFormat>Širokouhlá</PresentationFormat>
  <Paragraphs>288</Paragraphs>
  <Slides>34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45" baseType="lpstr">
      <vt:lpstr>Arial</vt:lpstr>
      <vt:lpstr>Calibri</vt:lpstr>
      <vt:lpstr>Cambria</vt:lpstr>
      <vt:lpstr>Constantia</vt:lpstr>
      <vt:lpstr>Imprint MT Shadow</vt:lpstr>
      <vt:lpstr>Playbill</vt:lpstr>
      <vt:lpstr>Verdana</vt:lpstr>
      <vt:lpstr>Wingdings</vt:lpstr>
      <vt:lpstr>Wingdings 2</vt:lpstr>
      <vt:lpstr>Wingdings 3</vt:lpstr>
      <vt:lpstr>Hala</vt:lpstr>
      <vt:lpstr>DIECÉZNA ŠKOLA VIERY III</vt:lpstr>
      <vt:lpstr> Sväté písmo o viere:</vt:lpstr>
      <vt:lpstr> Úvod</vt:lpstr>
      <vt:lpstr> 1. Hľadanie odpovedí</vt:lpstr>
      <vt:lpstr>       Európan    a    indián</vt:lpstr>
      <vt:lpstr>2.1 Prirodzená viera</vt:lpstr>
      <vt:lpstr>2. Úloha prirodzenej viery</vt:lpstr>
      <vt:lpstr>2.2 Nadprirodzená viera</vt:lpstr>
      <vt:lpstr>2.2 Nadprirodzená viera</vt:lpstr>
      <vt:lpstr>Prezentácia programu PowerPoint</vt:lpstr>
      <vt:lpstr>3. Nadprirodzený svet</vt:lpstr>
      <vt:lpstr>3. Nadprirodzený svet</vt:lpstr>
      <vt:lpstr>3. Pôvod nadprirodzenej viery</vt:lpstr>
      <vt:lpstr>3. Pôvod nadprirodzenej viery</vt:lpstr>
      <vt:lpstr>Prezentácia programu PowerPoint</vt:lpstr>
      <vt:lpstr>4. Podstata a zmysel nadprirodzenej viery</vt:lpstr>
      <vt:lpstr>5. Nadprirodzená viera zaväzuje k službe</vt:lpstr>
      <vt:lpstr>5. Nadprirodzená viera zaväzuje k službe</vt:lpstr>
      <vt:lpstr>6.  Nadprirodzená viera je spoločnou  vierou celej Cirkvi</vt:lpstr>
      <vt:lpstr>7.  Obsah a charakteristické črty  nadprirodzenej viery</vt:lpstr>
      <vt:lpstr>7.  Obsah a charakteristické črty  nadprirodzenej viery</vt:lpstr>
      <vt:lpstr>7.  Obsah a charakteristické črty  nadprirodzenej viery</vt:lpstr>
      <vt:lpstr>7.1 Výklad obsahu viery</vt:lpstr>
      <vt:lpstr>7.1 Výklad obsahu viery</vt:lpstr>
      <vt:lpstr>8. Dozrievanie vo viere</vt:lpstr>
      <vt:lpstr>8. Dozrievanie vo viere</vt:lpstr>
      <vt:lpstr>8. Dozrievanie vo viere</vt:lpstr>
      <vt:lpstr>8. Dozrievanie vo viere</vt:lpstr>
      <vt:lpstr>8. Dozrievanie vo viere</vt:lpstr>
      <vt:lpstr>9. Hriechy proti viere</vt:lpstr>
      <vt:lpstr>9. Hriechy proti viere</vt:lpstr>
      <vt:lpstr>9. Hriechy proti viere</vt:lpstr>
      <vt:lpstr>9. Hriechy proti viere</vt:lpstr>
      <vt:lpstr>Použitá literatúra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DIECÉZNA ŠKOLA VIERY</dc:title>
  <dc:creator>Martin Taraj</dc:creator>
  <cp:lastModifiedBy>Pavol Forgáč</cp:lastModifiedBy>
  <cp:revision>115</cp:revision>
  <dcterms:created xsi:type="dcterms:W3CDTF">2018-09-05T17:22:17Z</dcterms:created>
  <dcterms:modified xsi:type="dcterms:W3CDTF">2021-09-16T20:36:09Z</dcterms:modified>
</cp:coreProperties>
</file>