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409" r:id="rId2"/>
    <p:sldId id="411" r:id="rId3"/>
    <p:sldId id="450" r:id="rId4"/>
    <p:sldId id="451" r:id="rId5"/>
    <p:sldId id="452" r:id="rId6"/>
    <p:sldId id="453" r:id="rId7"/>
    <p:sldId id="454" r:id="rId8"/>
    <p:sldId id="481" r:id="rId9"/>
    <p:sldId id="455" r:id="rId10"/>
    <p:sldId id="456" r:id="rId11"/>
    <p:sldId id="458" r:id="rId12"/>
    <p:sldId id="459" r:id="rId13"/>
    <p:sldId id="461" r:id="rId14"/>
    <p:sldId id="462" r:id="rId15"/>
    <p:sldId id="460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  <p:sldId id="477" r:id="rId31"/>
    <p:sldId id="478" r:id="rId32"/>
    <p:sldId id="479" r:id="rId33"/>
    <p:sldId id="429" r:id="rId34"/>
    <p:sldId id="480" r:id="rId35"/>
  </p:sldIdLst>
  <p:sldSz cx="9144000" cy="5715000" type="screen16x10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90183" autoAdjust="0"/>
  </p:normalViewPr>
  <p:slideViewPr>
    <p:cSldViewPr>
      <p:cViewPr varScale="1">
        <p:scale>
          <a:sx n="76" d="100"/>
          <a:sy n="76" d="100"/>
        </p:scale>
        <p:origin x="1020" y="44"/>
      </p:cViewPr>
      <p:guideLst>
        <p:guide orient="horz" pos="1800"/>
        <p:guide pos="2881"/>
      </p:guideLst>
    </p:cSldViewPr>
  </p:slideViewPr>
  <p:outlineViewPr>
    <p:cViewPr>
      <p:scale>
        <a:sx n="33" d="100"/>
        <a:sy n="33" d="100"/>
      </p:scale>
      <p:origin x="0" y="5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2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o"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57699" name="Rectangle 102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o"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57700" name="Rectangle 102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o"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57701" name="Rectangle 102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o"/>
              <a:defRPr sz="1200"/>
            </a:lvl1pPr>
          </a:lstStyle>
          <a:p>
            <a:fld id="{627D0BF0-F313-4E00-B688-D916135772D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6855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4A063A4-A6F3-40B9-A8F1-8D8D32167D4C}" type="datetimeFigureOut">
              <a:rPr lang="sk-SK"/>
              <a:pPr>
                <a:defRPr/>
              </a:pPr>
              <a:t>23.12.2020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FA29B9-37EE-4F0D-844D-1C79CF87090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534106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293813"/>
            <a:ext cx="10179050" cy="4421187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2061" y="1708"/>
              <a:ext cx="3699" cy="2612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80000"/>
                <a:buFontTx/>
                <a:buChar char="o"/>
                <a:defRPr/>
              </a:pPr>
              <a:endParaRPr lang="sk-SK">
                <a:latin typeface="Times New Roman" charset="0"/>
                <a:cs typeface="+mn-cs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5" y="635001"/>
            <a:ext cx="7772400" cy="9525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sk-SK" altLang="sk-SK" noProof="0"/>
              <a:t>Klepnutím lze upravit styl předlohy nadpisů.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857500"/>
            <a:ext cx="6400800" cy="1460500"/>
          </a:xfrm>
        </p:spPr>
        <p:txBody>
          <a:bodyPr lIns="92075" tIns="46038" rIns="92075" bIns="46038"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pPr lvl="0"/>
            <a:r>
              <a:rPr lang="sk-SK" altLang="sk-SK" noProof="0"/>
              <a:t>Klepnutím lze upravit styl předlohy podnadpisů.</a:t>
            </a:r>
          </a:p>
        </p:txBody>
      </p:sp>
      <p:sp>
        <p:nvSpPr>
          <p:cNvPr id="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34C85-6B54-4004-8F53-FAF5A3FFD2F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3273918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3DA83-749C-4AD8-8B70-2F92D7E01AB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88431451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9F71-036B-4932-97FC-3B3ADC1D7B5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8009665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716A3-D73B-472F-B2FD-7508D1E2FDE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5137028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6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6" y="2422264"/>
            <a:ext cx="7772400" cy="125015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69FD9-DE5F-4B7C-8682-FE40AE8331F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6347033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651001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51001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D67A7-0D61-44B2-8ECA-40F785C0E87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7014366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1812395"/>
            <a:ext cx="4040188" cy="32927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30" y="1812395"/>
            <a:ext cx="4041775" cy="32927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6C94D1-1EDB-483E-B4D3-55196CECB5D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2985652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672-383A-4332-856F-5CA9FF7178B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90225367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177FC-C057-4DF7-BFEE-0052DE41397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1075984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6" y="227542"/>
            <a:ext cx="3008312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3" y="227544"/>
            <a:ext cx="5111750" cy="48775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6" y="1195920"/>
            <a:ext cx="3008312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64343-9A87-484C-A37A-F34597FF324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1190727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510647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117E4-E277-4AEB-8AC5-6D8E813F820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9729881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1588"/>
            <a:ext cx="9132888" cy="5703887"/>
            <a:chOff x="0" y="1"/>
            <a:chExt cx="5753" cy="4312"/>
          </a:xfrm>
        </p:grpSpPr>
        <p:sp>
          <p:nvSpPr>
            <p:cNvPr id="3075" name="Freeform 1027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80000"/>
                <a:buFontTx/>
                <a:buChar char="o"/>
                <a:defRPr/>
              </a:pPr>
              <a:endParaRPr lang="sk-SK">
                <a:latin typeface="Times New Roman" charset="0"/>
                <a:cs typeface="+mn-cs"/>
              </a:endParaRPr>
            </a:p>
          </p:txBody>
        </p:sp>
        <p:sp>
          <p:nvSpPr>
            <p:cNvPr id="1033" name="Arc 1028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3077" name="Rectangle 102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Klepnutím lze upravit styl předlohy nadpisů.</a:t>
            </a:r>
          </a:p>
        </p:txBody>
      </p:sp>
      <p:sp>
        <p:nvSpPr>
          <p:cNvPr id="3078" name="Rectangle 103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079" name="Rectangle 103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080" name="Rectangle 103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FDE1911-731C-4240-B8CB-7C8F86F38625}" type="slidenum">
              <a:rPr lang="sk-SK" altLang="sk-SK"/>
              <a:pPr/>
              <a:t>‹#›</a:t>
            </a:fld>
            <a:endParaRPr lang="sk-SK" altLang="sk-SK"/>
          </a:p>
        </p:txBody>
      </p:sp>
      <p:sp>
        <p:nvSpPr>
          <p:cNvPr id="1031" name="Rectangle 10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Klepnutím lze upravit styly předlohy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Třetí úroveň</a:t>
            </a:r>
          </a:p>
          <a:p>
            <a:pPr lvl="3"/>
            <a:r>
              <a:rPr lang="sk-SK" altLang="sk-SK" smtClean="0"/>
              <a:t>Čtvrtá úroveň</a:t>
            </a:r>
          </a:p>
          <a:p>
            <a:pPr lvl="4"/>
            <a:r>
              <a:rPr lang="sk-SK" altLang="sk-SK" smtClean="0"/>
              <a:t>Pátá úroveň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5534025"/>
          </a:xfrm>
        </p:spPr>
        <p:txBody>
          <a:bodyPr/>
          <a:lstStyle/>
          <a:p>
            <a:pPr marL="609600" indent="-609600" algn="ctr" eaLnBrk="1" hangingPunct="1">
              <a:buClr>
                <a:schemeClr val="folHlink"/>
              </a:buClr>
              <a:buSzTx/>
              <a:buFont typeface="Wingdings" charset="2"/>
              <a:buNone/>
              <a:defRPr/>
            </a:pPr>
            <a:endParaRPr lang="sk-SK" altLang="sk-SK" b="1" dirty="0"/>
          </a:p>
          <a:p>
            <a:pPr marL="609600" indent="-609600" algn="ctr" eaLnBrk="1" hangingPunct="1">
              <a:buClr>
                <a:schemeClr val="folHlink"/>
              </a:buClr>
              <a:buSzTx/>
              <a:buFont typeface="Wingdings" charset="2"/>
              <a:buNone/>
              <a:defRPr/>
            </a:pPr>
            <a:r>
              <a:rPr lang="sk-SK" altLang="sk-SK" sz="4200" b="1" dirty="0" smtClean="0"/>
              <a:t>DIECÉZNA </a:t>
            </a:r>
            <a:r>
              <a:rPr lang="sk-SK" altLang="sk-SK" sz="4200" b="1" dirty="0"/>
              <a:t>ŠKOLA VIERY</a:t>
            </a:r>
          </a:p>
          <a:p>
            <a:pPr marL="609600" indent="-609600" algn="ctr" eaLnBrk="1" hangingPunct="1">
              <a:buClr>
                <a:schemeClr val="folHlink"/>
              </a:buClr>
              <a:buSzTx/>
              <a:buFont typeface="Wingdings" charset="2"/>
              <a:buNone/>
              <a:defRPr/>
            </a:pPr>
            <a:endParaRPr lang="sk-SK" altLang="sk-SK" sz="4200" b="1" dirty="0"/>
          </a:p>
          <a:p>
            <a:pPr marL="0" indent="0" algn="ctr" eaLnBrk="1" hangingPunct="1"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r>
              <a:rPr lang="sk-SK" altLang="sk-SK" sz="4200" b="1" dirty="0" smtClean="0"/>
              <a:t>3. </a:t>
            </a:r>
            <a:r>
              <a:rPr lang="sk-SK" altLang="sk-SK" sz="4200" b="1" dirty="0"/>
              <a:t>TÉMA: </a:t>
            </a:r>
            <a:r>
              <a:rPr lang="sk-SK" altLang="sk-SK" sz="4200" b="1" dirty="0" smtClean="0"/>
              <a:t>EUCHARISTIA</a:t>
            </a:r>
            <a:r>
              <a:rPr lang="sk-SK" altLang="sk-SK" sz="4200" b="1" dirty="0" smtClean="0">
                <a:cs typeface="Times New Roman" charset="0"/>
              </a:rPr>
              <a:t>. </a:t>
            </a:r>
            <a:r>
              <a:rPr lang="sk-SK" altLang="sk-SK" sz="4200" b="1" dirty="0" smtClean="0"/>
              <a:t> </a:t>
            </a:r>
            <a:endParaRPr lang="sk-SK" altLang="sk-SK" sz="4200" b="1" dirty="0"/>
          </a:p>
          <a:p>
            <a:pPr marL="609600" indent="-609600" algn="ctr" eaLnBrk="1" hangingPunct="1">
              <a:buClr>
                <a:schemeClr val="folHlink"/>
              </a:buClr>
              <a:buSzTx/>
              <a:buFont typeface="Wingdings" charset="2"/>
              <a:buAutoNum type="arabicPeriod"/>
              <a:defRPr/>
            </a:pPr>
            <a:endParaRPr lang="sk-SK" altLang="sk-SK" b="1" dirty="0"/>
          </a:p>
          <a:p>
            <a:pPr marL="609600" indent="-609600" algn="ctr" eaLnBrk="1" hangingPunct="1">
              <a:buClr>
                <a:schemeClr val="folHlink"/>
              </a:buClr>
              <a:buSzTx/>
              <a:buFont typeface="Wingdings" charset="2"/>
              <a:buAutoNum type="arabicPeriod"/>
              <a:defRPr/>
            </a:pPr>
            <a:endParaRPr lang="sk-SK" altLang="sk-SK" b="1" dirty="0"/>
          </a:p>
          <a:p>
            <a:pPr marL="0" indent="0" algn="ctr" eaLnBrk="1" hangingPunct="1">
              <a:buClr>
                <a:schemeClr val="folHlink"/>
              </a:buClr>
              <a:buSzTx/>
              <a:buFont typeface="Wingdings" charset="2"/>
              <a:buNone/>
              <a:defRPr/>
            </a:pP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endParaRPr lang="sk-SK" altLang="sk-SK" b="1" dirty="0"/>
          </a:p>
          <a:p>
            <a:pPr marL="609600" indent="-609600" algn="just" eaLnBrk="1" hangingPunct="1">
              <a:buClr>
                <a:schemeClr val="folHlink"/>
              </a:buClr>
              <a:buSzTx/>
              <a:buFont typeface="Wingdings" charset="2"/>
              <a:buNone/>
              <a:defRPr/>
            </a:pPr>
            <a:r>
              <a:rPr lang="sk-SK" altLang="sk-SK" b="1" dirty="0"/>
              <a:t>	</a:t>
            </a:r>
          </a:p>
        </p:txBody>
      </p:sp>
      <p:pic>
        <p:nvPicPr>
          <p:cNvPr id="4099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121920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PODSTATNÉ PRVKY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-SPRÍTOMNENIE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-OBETOVANIE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 DAROVANIE.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SVIATOSTNÝ ZNAK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-matéria: chlieb a víno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-forma: konsekračné slová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PRÍTOMNOSŤ KRISTA V EUCHARISTII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-vere (opravdivo)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-realiter (reálne)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- substantialiter (podstatne).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PRÍTOMNOSŤ KRISTA V EUCHARISTII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reformátori Luther, Zwingli, Kalvín učili, že Kristus je v nej iba ako v znaku, v obraze alebo v účinnosti.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„Konsekráciou chleba a vína sa uskutočňuje premena celej podstaty chleba na podstatu tela Krista, nášho Pána, a celej podstaty vína na podstatu jeho krvi“ (</a:t>
            </a:r>
            <a:r>
              <a:rPr lang="sk-SK" altLang="sk-SK" sz="5400" i="1" smtClean="0"/>
              <a:t>KKC</a:t>
            </a:r>
            <a:r>
              <a:rPr lang="sk-SK" altLang="sk-SK" sz="5400" smtClean="0"/>
              <a:t> 1376)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PRÍTOMNOSŤ KRISTA V EUCHARISTII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Túto premenu Katolícka cirkev nazýva </a:t>
            </a:r>
            <a:r>
              <a:rPr lang="sk-SK" altLang="sk-SK" sz="5400" i="1" smtClean="0"/>
              <a:t>transsubstanciácia</a:t>
            </a:r>
            <a:r>
              <a:rPr lang="sk-SK" altLang="sk-SK" sz="5400" smtClean="0"/>
              <a:t> alebo </a:t>
            </a:r>
            <a:r>
              <a:rPr lang="sk-SK" altLang="sk-SK" sz="5400" i="1" smtClean="0"/>
              <a:t>prepodstatnenie.</a:t>
            </a:r>
            <a:endParaRPr lang="sk-SK" altLang="sk-SK" sz="540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Kristus sa ponúka Bohu za účelom oslavy Boha a súčasne ľuďom ako pokrm, ktorého účelom je posvätenie ľudí</a:t>
            </a:r>
            <a:r>
              <a:rPr lang="sk-SK" altLang="sk-SK" sz="5400" i="1" smtClean="0"/>
              <a:t>.</a:t>
            </a:r>
            <a:endParaRPr lang="sk-SK" altLang="sk-SK" sz="540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Plody krvavej obety sa teraz prijímajú v nekrvavej obete; hodnota krvavej obety sa nezmenšuje nekrvavou obetou.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Svätá omša </a:t>
            </a:r>
            <a:r>
              <a:rPr lang="sk-SK" altLang="sk-SK" sz="5400" u="sng" smtClean="0"/>
              <a:t>je obetou chvály a vďaky</a:t>
            </a:r>
            <a:r>
              <a:rPr lang="sk-SK" altLang="sk-SK" sz="5400" smtClean="0"/>
              <a:t>. Vnútorná hodnota svätej omše je nekonečná (hodnota obetného daru a hodnota prvotného kňaza),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preto sa táto obeta môže prinášať iba Bohu na jeho oslavu.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r>
              <a:rPr lang="sk-SK" altLang="sk-SK" sz="4400" b="1" dirty="0"/>
              <a:t>SVIATOSŤ </a:t>
            </a:r>
            <a:r>
              <a:rPr lang="sk-SK" altLang="sk-SK" sz="4400" b="1" dirty="0" smtClean="0"/>
              <a:t>EUCHARISTIE</a:t>
            </a:r>
            <a:endParaRPr lang="sk-SK" altLang="sk-SK" sz="4400" b="1" dirty="0"/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endParaRPr lang="sk-SK" altLang="sk-SK" sz="2000" b="1" dirty="0"/>
          </a:p>
          <a:p>
            <a:pPr algn="ctr" eaLnBrk="1" hangingPunct="1">
              <a:lnSpc>
                <a:spcPct val="90000"/>
              </a:lnSpc>
              <a:buClr>
                <a:schemeClr val="folHlink"/>
              </a:buClr>
              <a:buSzTx/>
              <a:buFontTx/>
              <a:buChar char="-"/>
              <a:defRPr/>
            </a:pPr>
            <a:r>
              <a:rPr lang="sk-SK" sz="5400" dirty="0"/>
              <a:t>sviatosť všetkých </a:t>
            </a:r>
            <a:r>
              <a:rPr lang="sk-SK" sz="5400" dirty="0" smtClean="0"/>
              <a:t>sviatostí: </a:t>
            </a:r>
          </a:p>
          <a:p>
            <a:pPr algn="ctr" eaLnBrk="1" hangingPunct="1">
              <a:lnSpc>
                <a:spcPct val="90000"/>
              </a:lnSpc>
              <a:buClr>
                <a:schemeClr val="folHlink"/>
              </a:buClr>
              <a:buSzTx/>
              <a:buFontTx/>
              <a:buChar char="-"/>
              <a:defRPr/>
            </a:pPr>
            <a:r>
              <a:rPr lang="sk-SK" altLang="sk-SK" sz="5400" dirty="0" smtClean="0"/>
              <a:t>reálna prítomnosť Krista;</a:t>
            </a:r>
          </a:p>
          <a:p>
            <a:pPr algn="ctr" eaLnBrk="1" hangingPunct="1">
              <a:lnSpc>
                <a:spcPct val="90000"/>
              </a:lnSpc>
              <a:buClr>
                <a:schemeClr val="folHlink"/>
              </a:buClr>
              <a:buSzTx/>
              <a:buFontTx/>
              <a:buChar char="-"/>
              <a:defRPr/>
            </a:pPr>
            <a:r>
              <a:rPr lang="sk-SK" altLang="sk-SK" sz="5400" dirty="0" smtClean="0"/>
              <a:t> v ostatných sviatostiach: dynamická prítomnosť</a:t>
            </a:r>
            <a:endParaRPr lang="sk-SK" altLang="sk-SK" sz="40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Svätá omša </a:t>
            </a:r>
            <a:r>
              <a:rPr lang="sk-SK" altLang="sk-SK" sz="5400" u="sng" smtClean="0"/>
              <a:t>je obetou zmiernou a prosebnou </a:t>
            </a:r>
            <a:r>
              <a:rPr lang="sk-SK" altLang="sk-SK" sz="5400" smtClean="0"/>
              <a:t>zameranou na dobro sveta: milosrdenstvo, milosť a pomoc (porov. </a:t>
            </a:r>
            <a:r>
              <a:rPr lang="sk-SK" altLang="sk-SK" sz="5400" i="1" smtClean="0"/>
              <a:t>Hebr</a:t>
            </a:r>
            <a:r>
              <a:rPr lang="sk-SK" altLang="sk-SK" sz="5400" smtClean="0"/>
              <a:t> 4, 16)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Miera odpustenia trestov za hriechy skrze obetu svätej omše závisí u živých od stupňa ich dispozície.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Duše v očistci môžu získať odpustenie trestov za hriechy na spôsob prosby.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Ovocie obety svätej omše (</a:t>
            </a:r>
            <a:r>
              <a:rPr lang="sk-SK" altLang="sk-SK" sz="5400" i="1" smtClean="0"/>
              <a:t>fructus missae</a:t>
            </a:r>
            <a:r>
              <a:rPr lang="sk-SK" altLang="sk-SK" sz="5400" smtClean="0"/>
              <a:t>):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f. generalis – prospieva Cirkvi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f. specialis - prítomní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EUCHARISTIA AKO OBETA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Ovocie obety svätej omše (</a:t>
            </a:r>
            <a:r>
              <a:rPr lang="sk-SK" altLang="sk-SK" sz="5400" i="1" smtClean="0"/>
              <a:t>fructus missae</a:t>
            </a:r>
            <a:r>
              <a:rPr lang="sk-SK" altLang="sk-SK" sz="5400" smtClean="0"/>
              <a:t>):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f. specialissimus – kňaz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f. ministerialis - úmysel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VYSLUHOVATEĽ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Vysluhovateľom Eucharistie je </a:t>
            </a:r>
            <a:r>
              <a:rPr lang="sk-SK" altLang="sk-SK" sz="5400" u="sng" smtClean="0"/>
              <a:t>sám Kristus </a:t>
            </a:r>
            <a:r>
              <a:rPr lang="sk-SK" altLang="sk-SK" sz="5400" smtClean="0"/>
              <a:t>– večný veľkňaz. Pôsobí </a:t>
            </a:r>
            <a:r>
              <a:rPr lang="sk-SK" altLang="sk-SK" sz="5400" u="sng" smtClean="0"/>
              <a:t>prostredníctvom kňazov </a:t>
            </a:r>
            <a:r>
              <a:rPr lang="sk-SK" altLang="sk-SK" sz="5400" smtClean="0"/>
              <a:t>a prináša euch. obetu.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VYSLUHOVATEĽ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Schopnosť platne celebrovať eucharistickú obetu pramení z platnej vysviacky, ktorá uschopňuje konať </a:t>
            </a:r>
            <a:r>
              <a:rPr lang="sk-SK" altLang="sk-SK" sz="5400" i="1" smtClean="0"/>
              <a:t>in persona Christi</a:t>
            </a:r>
            <a:r>
              <a:rPr lang="sk-SK" altLang="sk-SK" sz="5400" smtClean="0"/>
              <a:t>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VYSLUHOVATEĽ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u="sng" smtClean="0"/>
              <a:t>Vysluhovateľ rozdávania </a:t>
            </a:r>
            <a:r>
              <a:rPr lang="sk-SK" altLang="sk-SK" sz="5400" smtClean="0"/>
              <a:t>sv. prijímania: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riadny: </a:t>
            </a:r>
            <a:r>
              <a:rPr lang="sk-SK" altLang="sk-SK" sz="5400" u="sng" smtClean="0"/>
              <a:t>biskup, presbyter, diakon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mimoriadny: </a:t>
            </a:r>
            <a:r>
              <a:rPr lang="sk-SK" altLang="sk-SK" sz="5400" u="sng" smtClean="0"/>
              <a:t>akolyta (laik).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PRIJÍMATEĽ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Každý pokrstený, ktorému to právo nezakazuje.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Deťom: vyžadujú sa od nich dostačujúce vedomosti a dôkladná príprava.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PRIJÍMATEĽ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Veriaci v nebezpečenstve smrti, pochádzajúcom z akejkoľvek príčiny, majú sa posilniť svätým prijímaním na spôsob viatika.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NÁZVY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 SZ: manna </a:t>
            </a:r>
            <a:r>
              <a:rPr lang="sk-SK" altLang="sk-SK" sz="5400" i="1" smtClean="0"/>
              <a:t>(Ex </a:t>
            </a:r>
            <a:r>
              <a:rPr lang="sk-SK" altLang="sk-SK" sz="5400" smtClean="0"/>
              <a:t>16,12)</a:t>
            </a:r>
            <a:r>
              <a:rPr lang="sk-SK" altLang="sk-SK" sz="5400" i="1" smtClean="0"/>
              <a:t>,</a:t>
            </a:r>
            <a:r>
              <a:rPr lang="sk-SK" altLang="sk-SK" sz="5400" smtClean="0"/>
              <a:t> obeta Melchizedecha </a:t>
            </a:r>
            <a:r>
              <a:rPr lang="sk-SK" altLang="sk-SK" sz="5400" i="1" smtClean="0"/>
              <a:t>(Gn </a:t>
            </a:r>
            <a:r>
              <a:rPr lang="sk-SK" altLang="sk-SK" sz="5400" smtClean="0"/>
              <a:t>14, 18n)</a:t>
            </a:r>
            <a:r>
              <a:rPr lang="sk-SK" altLang="sk-SK" sz="5400" i="1" smtClean="0"/>
              <a:t>,</a:t>
            </a:r>
            <a:r>
              <a:rPr lang="sk-SK" altLang="sk-SK" sz="5400" smtClean="0"/>
              <a:t> hostina s vínom najjemnejším </a:t>
            </a:r>
            <a:r>
              <a:rPr lang="sk-SK" altLang="sk-SK" sz="5400" i="1" smtClean="0"/>
              <a:t>(Iz </a:t>
            </a:r>
            <a:r>
              <a:rPr lang="sk-SK" altLang="sk-SK" sz="5400" smtClean="0"/>
              <a:t>25, 6)</a:t>
            </a:r>
            <a:r>
              <a:rPr lang="sk-SK" altLang="sk-SK" sz="5400" i="1" smtClean="0"/>
              <a:t>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PRIJÍMATEĽ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Veriaci v nebezpečenstve smrti: viatikum.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Dbať, aby sa chorí ním posilnili, kým sú pri plnom vedomí.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PASTORAČNO-DUCHOVNÝ VÝZNAM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b="1" smtClean="0"/>
              <a:t>- Je vrcholom a prameňom celého kultu a kresťanského života</a:t>
            </a:r>
            <a:r>
              <a:rPr lang="sk-SK" altLang="sk-SK" sz="5400" smtClean="0"/>
              <a:t>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PASTORAČNO-DUCHOVNÝ VÝZNAM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b="1" smtClean="0"/>
              <a:t>- Ňou sa naznačuje a uskutočňuje </a:t>
            </a:r>
            <a:r>
              <a:rPr lang="sk-SK" altLang="sk-SK" sz="5400" b="1" u="sng" smtClean="0"/>
              <a:t>jednota</a:t>
            </a:r>
            <a:r>
              <a:rPr lang="sk-SK" altLang="sk-SK" sz="5400" b="1" smtClean="0"/>
              <a:t> Božieho ľudu a dovršuje </a:t>
            </a:r>
            <a:r>
              <a:rPr lang="sk-SK" altLang="sk-SK" sz="5400" b="1" u="sng" smtClean="0"/>
              <a:t>budovanie Kristovho tela</a:t>
            </a:r>
            <a:r>
              <a:rPr lang="sk-SK" altLang="sk-SK" sz="5400" smtClean="0"/>
              <a:t>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625475"/>
            <a:ext cx="8863012" cy="4968875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r>
              <a:rPr lang="sk-SK" altLang="sk-SK" sz="4000" b="1" dirty="0" smtClean="0"/>
              <a:t>Niektoré pastoračné postrehy</a:t>
            </a:r>
          </a:p>
          <a:p>
            <a:pPr marL="609600" indent="-60960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endParaRPr lang="sk-SK" altLang="sk-SK" sz="4000" b="1" dirty="0" smtClean="0"/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4000" b="1" dirty="0" smtClean="0"/>
              <a:t> </a:t>
            </a:r>
            <a:r>
              <a:rPr lang="sk-SK" altLang="sk-SK" sz="3600" b="1" dirty="0" smtClean="0"/>
              <a:t>duchovné sv. prijímanie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3600" b="1" dirty="0"/>
              <a:t> </a:t>
            </a:r>
            <a:r>
              <a:rPr lang="sk-SK" altLang="sk-SK" sz="3600" b="1" dirty="0" smtClean="0"/>
              <a:t>účinky sv. prijímania: 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2800" b="1" dirty="0" smtClean="0"/>
              <a:t> dôverne zjednocuje s Kristom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2800" b="1" dirty="0"/>
              <a:t> </a:t>
            </a:r>
            <a:r>
              <a:rPr lang="sk-SK" altLang="sk-SK" sz="2800" b="1" dirty="0" smtClean="0"/>
              <a:t>zveľaďuje a obnovuje život milosti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2800" b="1" dirty="0"/>
              <a:t> </a:t>
            </a:r>
            <a:r>
              <a:rPr lang="sk-SK" altLang="sk-SK" sz="2800" b="1" dirty="0" smtClean="0"/>
              <a:t>chráni pred budúcimi smrteľnými hriechmi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2800" b="1" dirty="0"/>
              <a:t> </a:t>
            </a:r>
            <a:r>
              <a:rPr lang="sk-SK" altLang="sk-SK" sz="2800" b="1" dirty="0" smtClean="0"/>
              <a:t>zotiera všedné hriechy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2800" b="1" dirty="0"/>
              <a:t> </a:t>
            </a:r>
            <a:r>
              <a:rPr lang="sk-SK" altLang="sk-SK" sz="2800" b="1" dirty="0" smtClean="0"/>
              <a:t>prehlbuje včlenenie do Cirkvi</a:t>
            </a:r>
            <a:endParaRPr lang="sk-SK" altLang="sk-SK" b="1" dirty="0"/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endParaRPr lang="sk-SK" altLang="sk-SK" sz="4000" b="1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79388" y="193675"/>
            <a:ext cx="88630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itchFamily="2" charset="2"/>
              <a:buNone/>
              <a:defRPr/>
            </a:pPr>
            <a:r>
              <a:rPr lang="sk-SK" altLang="sk-SK" sz="4000" b="1" kern="0" dirty="0"/>
              <a:t>P</a:t>
            </a:r>
            <a:r>
              <a:rPr lang="sk-SK" altLang="sk-SK" sz="4000" b="1" kern="0" dirty="0" smtClean="0"/>
              <a:t>astoračné postrehy II.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sz="4000" b="1" kern="0" dirty="0" smtClean="0"/>
              <a:t> </a:t>
            </a:r>
            <a:r>
              <a:rPr lang="sk-SK" altLang="sk-SK" b="1" kern="0" dirty="0" smtClean="0"/>
              <a:t>minimálne raz do roka prijať Eucharistiu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b="1" kern="0" dirty="0" smtClean="0"/>
              <a:t> eucharistický pôst: 1 hodina pred sv. prijímaním (okrem vody a liekov)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b="1" kern="0" dirty="0"/>
              <a:t> </a:t>
            </a:r>
            <a:r>
              <a:rPr lang="sk-SK" altLang="sk-SK" b="1" kern="0" dirty="0" smtClean="0"/>
              <a:t>druhýkrát za deň na sv. prijímanie: len pri účasti na celej sv. omši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defRPr/>
            </a:pPr>
            <a:r>
              <a:rPr lang="sk-SK" altLang="sk-SK" b="1" kern="0" dirty="0"/>
              <a:t> </a:t>
            </a:r>
            <a:r>
              <a:rPr lang="sk-SK" altLang="sk-SK" b="1" kern="0" dirty="0" smtClean="0"/>
              <a:t>sv. omša cez médiá: nikdy nenahrádza priamu osobnú účasť; istú užitočnosť prináša tomu, kto nemôže byť fyzicky  účastný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NÁZVY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 NZ: Eucharistia </a:t>
            </a:r>
            <a:r>
              <a:rPr lang="sk-SK" altLang="sk-SK" sz="5400" i="1" smtClean="0"/>
              <a:t>(Didaché </a:t>
            </a:r>
            <a:r>
              <a:rPr lang="sk-SK" altLang="sk-SK" sz="5400" smtClean="0"/>
              <a:t>1. stor.)</a:t>
            </a:r>
            <a:r>
              <a:rPr lang="sk-SK" altLang="sk-SK" sz="5400" i="1" smtClean="0"/>
              <a:t>,</a:t>
            </a:r>
            <a:r>
              <a:rPr lang="sk-SK" altLang="sk-SK" sz="5400" smtClean="0"/>
              <a:t> eu = dobrý; charis = dar, láska;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eucharistein = ďakovať</a:t>
            </a:r>
            <a:r>
              <a:rPr lang="sk-SK" altLang="sk-SK" sz="5400" i="1" smtClean="0"/>
              <a:t>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NÁZVY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 NZ: Pánova večera, lámanie chleba, eucharistické zhromaždenie (porov. 1</a:t>
            </a:r>
            <a:r>
              <a:rPr lang="sk-SK" altLang="sk-SK" sz="5400" i="1" smtClean="0"/>
              <a:t> Kor</a:t>
            </a:r>
            <a:r>
              <a:rPr lang="sk-SK" altLang="sk-SK" sz="5400" smtClean="0"/>
              <a:t> 11, 20; </a:t>
            </a:r>
            <a:r>
              <a:rPr lang="sk-SK" altLang="sk-SK" sz="5400" i="1" smtClean="0"/>
              <a:t>Lk </a:t>
            </a:r>
            <a:r>
              <a:rPr lang="sk-SK" altLang="sk-SK" sz="5400" smtClean="0"/>
              <a:t>24, 35; 1</a:t>
            </a:r>
            <a:r>
              <a:rPr lang="sk-SK" altLang="sk-SK" sz="5400" i="1" smtClean="0"/>
              <a:t> Kor</a:t>
            </a:r>
            <a:r>
              <a:rPr lang="sk-SK" altLang="sk-SK" sz="5400" smtClean="0"/>
              <a:t> 11, 17-34)</a:t>
            </a:r>
            <a:r>
              <a:rPr lang="sk-SK" altLang="sk-SK" sz="5400" i="1" smtClean="0"/>
              <a:t>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NÁZVY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V NZ: </a:t>
            </a:r>
            <a:r>
              <a:rPr lang="sk-SK" altLang="sk-SK" sz="5400" i="1" smtClean="0"/>
              <a:t>prijímanie</a:t>
            </a:r>
            <a:r>
              <a:rPr lang="sk-SK" altLang="sk-SK" sz="5400" smtClean="0"/>
              <a:t> (</a:t>
            </a:r>
            <a:r>
              <a:rPr lang="sk-SK" altLang="sk-SK" sz="5400" i="1" smtClean="0"/>
              <a:t>communio</a:t>
            </a:r>
            <a:r>
              <a:rPr lang="sk-SK" altLang="sk-SK" sz="5400" smtClean="0"/>
              <a:t>), </a:t>
            </a:r>
            <a:r>
              <a:rPr lang="sk-SK" altLang="sk-SK" sz="5400" i="1" smtClean="0"/>
              <a:t>sväté veci</a:t>
            </a:r>
            <a:r>
              <a:rPr lang="sk-SK" altLang="sk-SK" sz="5400" smtClean="0"/>
              <a:t> (</a:t>
            </a:r>
            <a:r>
              <a:rPr lang="sk-SK" altLang="sk-SK" sz="5400" i="1" smtClean="0"/>
              <a:t>sancta</a:t>
            </a:r>
            <a:r>
              <a:rPr lang="sk-SK" altLang="sk-SK" sz="5400" smtClean="0"/>
              <a:t>), </a:t>
            </a:r>
            <a:r>
              <a:rPr lang="sk-SK" altLang="sk-SK" sz="5400" i="1" smtClean="0"/>
              <a:t>liek nesmrteľnosti,</a:t>
            </a:r>
            <a:r>
              <a:rPr lang="sk-SK" altLang="sk-SK" sz="5400" smtClean="0"/>
              <a:t> </a:t>
            </a:r>
            <a:r>
              <a:rPr lang="sk-SK" altLang="sk-SK" sz="5400" i="1" smtClean="0"/>
              <a:t>viatikum </a:t>
            </a:r>
            <a:r>
              <a:rPr lang="sk-SK" altLang="sk-SK" sz="5400" smtClean="0"/>
              <a:t>(</a:t>
            </a:r>
            <a:r>
              <a:rPr lang="sk-SK" altLang="sk-SK" sz="5400" i="1" smtClean="0"/>
              <a:t>pokrm na cestu</a:t>
            </a:r>
            <a:r>
              <a:rPr lang="sk-SK" altLang="sk-SK" sz="5400" smtClean="0"/>
              <a:t>), </a:t>
            </a:r>
            <a:r>
              <a:rPr lang="sk-SK" altLang="sk-SK" sz="5400" i="1" smtClean="0"/>
              <a:t>svätá omša (missa sancta).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USTANOVENIE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i="1" smtClean="0"/>
              <a:t>Mt</a:t>
            </a:r>
            <a:r>
              <a:rPr lang="sk-SK" altLang="sk-SK" sz="5400" smtClean="0"/>
              <a:t> 26, 26-28; </a:t>
            </a:r>
            <a:r>
              <a:rPr lang="sk-SK" altLang="sk-SK" sz="5400" i="1" smtClean="0"/>
              <a:t>Mk</a:t>
            </a:r>
            <a:r>
              <a:rPr lang="sk-SK" altLang="sk-SK" sz="5400" smtClean="0"/>
              <a:t> 14, 22-24; </a:t>
            </a:r>
            <a:r>
              <a:rPr lang="sk-SK" altLang="sk-SK" sz="5400" i="1" smtClean="0"/>
              <a:t>Lk</a:t>
            </a:r>
            <a:r>
              <a:rPr lang="sk-SK" altLang="sk-SK" sz="5400" smtClean="0"/>
              <a:t> 22, 15-20) a svätý apoštol Pavol (porov. </a:t>
            </a:r>
            <a:r>
              <a:rPr lang="sk-SK" altLang="sk-SK" sz="5400" i="1" smtClean="0"/>
              <a:t>1 Kor</a:t>
            </a:r>
            <a:r>
              <a:rPr lang="sk-SK" altLang="sk-SK" sz="5400" smtClean="0"/>
              <a:t> 11, 23-25)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dĺžnik 1"/>
          <p:cNvSpPr>
            <a:spLocks noChangeArrowheads="1"/>
          </p:cNvSpPr>
          <p:nvPr/>
        </p:nvSpPr>
        <p:spPr bwMode="auto">
          <a:xfrm>
            <a:off x="323850" y="193675"/>
            <a:ext cx="8496300" cy="416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b="1">
                <a:latin typeface="Times New Roman" panose="02020603050405020304" pitchFamily="18" charset="0"/>
              </a:rPr>
              <a:t>USTANOVENIE EUCHARISTIE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2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000" b="1">
                <a:latin typeface="Times New Roman" panose="02020603050405020304" pitchFamily="18" charset="0"/>
              </a:rPr>
              <a:t>Ježišove slová pri Poslednej večeri: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4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000" b="1" i="1">
                <a:latin typeface="Times New Roman" panose="02020603050405020304" pitchFamily="18" charset="0"/>
              </a:rPr>
              <a:t>Toto je moje telo...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000" b="1" i="1">
                <a:latin typeface="Times New Roman" panose="02020603050405020304" pitchFamily="18" charset="0"/>
              </a:rPr>
              <a:t>Toto je moja krv...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4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000" b="1">
                <a:latin typeface="Times New Roman" panose="02020603050405020304" pitchFamily="18" charset="0"/>
              </a:rPr>
              <a:t>Toto robte na moju pamiatku.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2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77788"/>
            <a:ext cx="9324975" cy="56372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r>
              <a:rPr lang="sk-SK" altLang="sk-SK" sz="4400" b="1" smtClean="0"/>
              <a:t>USTANOVENIE EUCHARISTIE</a:t>
            </a:r>
          </a:p>
          <a:p>
            <a:pPr marL="0" indent="0" algn="ctr"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anose="05000000000000000000" pitchFamily="2" charset="2"/>
              <a:buNone/>
            </a:pPr>
            <a:endParaRPr lang="sk-SK" altLang="sk-SK" sz="800" b="1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sk-SK" altLang="sk-SK" sz="5400" smtClean="0"/>
              <a:t>slová ustanovenia Cirkev považuje a vždy aj považovala za historické a vždy ich aj chápala v doslovnom význame.</a:t>
            </a:r>
            <a:endParaRPr lang="sk-SK" altLang="sk-SK" sz="5000" i="1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build="p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Tx/>
          <a:buChar char="o"/>
          <a:tabLst/>
          <a:defRPr kumimoji="0" lang="sk-SK" altLang="sk-S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Tx/>
          <a:buChar char="o"/>
          <a:tabLst/>
          <a:defRPr kumimoji="0" lang="sk-SK" altLang="sk-SK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13798</TotalTime>
  <Words>541</Words>
  <Application>Microsoft Office PowerPoint</Application>
  <PresentationFormat>Prezentácia na obrazovke (16:10)</PresentationFormat>
  <Paragraphs>134</Paragraphs>
  <Slides>34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40" baseType="lpstr">
      <vt:lpstr>Times New Roman</vt:lpstr>
      <vt:lpstr>Arial</vt:lpstr>
      <vt:lpstr>Trebuchet MS</vt:lpstr>
      <vt:lpstr>Wingdings</vt:lpstr>
      <vt:lpstr>Calibri</vt:lpstr>
      <vt:lpstr>Vzletný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CCC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Ekleziológia</dc:title>
  <dc:creator>Ján Kuboš</dc:creator>
  <cp:lastModifiedBy>Pavol Forgáč</cp:lastModifiedBy>
  <cp:revision>111</cp:revision>
  <dcterms:created xsi:type="dcterms:W3CDTF">2005-03-11T15:20:09Z</dcterms:created>
  <dcterms:modified xsi:type="dcterms:W3CDTF">2020-12-23T22:27:56Z</dcterms:modified>
</cp:coreProperties>
</file>